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43" r:id="rId1"/>
  </p:sldMasterIdLst>
  <p:notesMasterIdLst>
    <p:notesMasterId r:id="rId38"/>
  </p:notesMasterIdLst>
  <p:handoutMasterIdLst>
    <p:handoutMasterId r:id="rId39"/>
  </p:handoutMasterIdLst>
  <p:sldIdLst>
    <p:sldId id="280" r:id="rId2"/>
    <p:sldId id="603" r:id="rId3"/>
    <p:sldId id="543" r:id="rId4"/>
    <p:sldId id="284" r:id="rId5"/>
    <p:sldId id="744" r:id="rId6"/>
    <p:sldId id="745" r:id="rId7"/>
    <p:sldId id="740" r:id="rId8"/>
    <p:sldId id="741" r:id="rId9"/>
    <p:sldId id="553" r:id="rId10"/>
    <p:sldId id="554" r:id="rId11"/>
    <p:sldId id="665" r:id="rId12"/>
    <p:sldId id="689" r:id="rId13"/>
    <p:sldId id="548" r:id="rId14"/>
    <p:sldId id="567" r:id="rId15"/>
    <p:sldId id="544" r:id="rId16"/>
    <p:sldId id="566" r:id="rId17"/>
    <p:sldId id="742" r:id="rId18"/>
    <p:sldId id="519" r:id="rId19"/>
    <p:sldId id="563" r:id="rId20"/>
    <p:sldId id="572" r:id="rId21"/>
    <p:sldId id="629" r:id="rId22"/>
    <p:sldId id="630" r:id="rId23"/>
    <p:sldId id="641" r:id="rId24"/>
    <p:sldId id="731" r:id="rId25"/>
    <p:sldId id="732" r:id="rId26"/>
    <p:sldId id="733" r:id="rId27"/>
    <p:sldId id="734" r:id="rId28"/>
    <p:sldId id="735" r:id="rId29"/>
    <p:sldId id="736" r:id="rId30"/>
    <p:sldId id="737" r:id="rId31"/>
    <p:sldId id="290" r:id="rId32"/>
    <p:sldId id="291" r:id="rId33"/>
    <p:sldId id="529" r:id="rId34"/>
    <p:sldId id="571" r:id="rId35"/>
    <p:sldId id="691" r:id="rId36"/>
    <p:sldId id="702" r:id="rId37"/>
  </p:sldIdLst>
  <p:sldSz cx="9144000" cy="6858000" type="screen4x3"/>
  <p:notesSz cx="9942513" cy="68151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FF"/>
    <a:srgbClr val="080808"/>
    <a:srgbClr val="CCFF99"/>
    <a:srgbClr val="FFFFFF"/>
    <a:srgbClr val="FFCC99"/>
    <a:srgbClr val="FF0000"/>
    <a:srgbClr val="99FFCC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5368" autoAdjust="0"/>
    <p:restoredTop sz="97233" autoAdjust="0"/>
  </p:normalViewPr>
  <p:slideViewPr>
    <p:cSldViewPr>
      <p:cViewPr varScale="1">
        <p:scale>
          <a:sx n="75" d="100"/>
          <a:sy n="75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80" d="100"/>
        <a:sy n="80" d="100"/>
      </p:scale>
      <p:origin x="0" y="175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268" y="-96"/>
      </p:cViewPr>
      <p:guideLst>
        <p:guide orient="horz" pos="2146"/>
        <p:guide pos="313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7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5.0743342553793633E-2"/>
          <c:y val="1.7140487702495009E-2"/>
          <c:w val="0.88782933475749071"/>
          <c:h val="0.79655736404147548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Colunas2</c:v>
                </c:pt>
              </c:strCache>
            </c:strRef>
          </c:tx>
          <c:dPt>
            <c:idx val="0"/>
            <c:explosion val="5"/>
          </c:dPt>
          <c:dPt>
            <c:idx val="1"/>
            <c:explosion val="12"/>
          </c:dPt>
          <c:dPt>
            <c:idx val="2"/>
            <c:explosion val="16"/>
          </c:dPt>
          <c:dPt>
            <c:idx val="3"/>
            <c:explosion val="17"/>
          </c:dPt>
          <c:dLbls>
            <c:dLbl>
              <c:idx val="0"/>
              <c:layout>
                <c:manualLayout>
                  <c:x val="-0.17920886054282356"/>
                  <c:y val="-4.0449564743312447E-2"/>
                </c:manualLayout>
              </c:layout>
              <c:showPercent val="1"/>
            </c:dLbl>
            <c:dLbl>
              <c:idx val="1"/>
              <c:layout>
                <c:manualLayout>
                  <c:x val="0.16781565812176721"/>
                  <c:y val="-6.6700879727865384E-2"/>
                </c:manualLayout>
              </c:layout>
              <c:showPercent val="1"/>
            </c:dLbl>
            <c:spPr>
              <a:gradFill rotWithShape="1">
                <a:gsLst>
                  <a:gs pos="0">
                    <a:schemeClr val="accent5">
                      <a:tint val="15000"/>
                      <a:satMod val="250000"/>
                    </a:schemeClr>
                  </a:gs>
                  <a:gs pos="49000">
                    <a:schemeClr val="accent5">
                      <a:tint val="50000"/>
                      <a:satMod val="200000"/>
                    </a:schemeClr>
                  </a:gs>
                  <a:gs pos="49100">
                    <a:schemeClr val="accent5">
                      <a:tint val="64000"/>
                      <a:satMod val="160000"/>
                    </a:schemeClr>
                  </a:gs>
                  <a:gs pos="92000">
                    <a:schemeClr val="accent5">
                      <a:tint val="50000"/>
                      <a:satMod val="200000"/>
                    </a:schemeClr>
                  </a:gs>
                  <a:gs pos="100000">
                    <a:schemeClr val="accent5">
                      <a:tint val="43000"/>
                      <a:satMod val="190000"/>
                    </a:schemeClr>
                  </a:gs>
                </a:gsLst>
                <a:lin ang="5400000" scaled="1"/>
              </a:gradFill>
              <a:ln w="11430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25000" dir="5400000" rotWithShape="0">
                  <a:schemeClr val="accent5">
                    <a:shade val="30000"/>
                    <a:satMod val="150000"/>
                    <a:alpha val="38000"/>
                  </a:schemeClr>
                </a:outerShdw>
              </a:effectLst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Percent val="1"/>
          </c:dLbls>
          <c:cat>
            <c:strRef>
              <c:f>Plan1!$A$2:$A$5</c:f>
              <c:strCache>
                <c:ptCount val="4"/>
                <c:pt idx="0">
                  <c:v>Rede de Atenção Básica</c:v>
                </c:pt>
                <c:pt idx="1">
                  <c:v>Unidade de Pronto Atendimento</c:v>
                </c:pt>
                <c:pt idx="2">
                  <c:v>Rede de Atenção Especializada</c:v>
                </c:pt>
                <c:pt idx="3">
                  <c:v>Outros (Laboratório, VISA, SESMIT)</c:v>
                </c:pt>
              </c:strCache>
            </c:strRef>
          </c:cat>
          <c:val>
            <c:numRef>
              <c:f>Plan1!$B$2:$B$5</c:f>
              <c:numCache>
                <c:formatCode>#,##0</c:formatCode>
                <c:ptCount val="4"/>
                <c:pt idx="0">
                  <c:v>70818</c:v>
                </c:pt>
                <c:pt idx="1">
                  <c:v>41133</c:v>
                </c:pt>
                <c:pt idx="2">
                  <c:v>11380</c:v>
                </c:pt>
                <c:pt idx="3">
                  <c:v>24963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8.0604567779514177E-2"/>
          <c:y val="0.78292785310055435"/>
          <c:w val="0.84507715288619301"/>
          <c:h val="0.19154980048069167"/>
        </c:manualLayout>
      </c:layout>
      <c:txPr>
        <a:bodyPr/>
        <a:lstStyle/>
        <a:p>
          <a:pPr>
            <a:defRPr sz="1200"/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79" name="Rectangle 102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450" y="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80" name="Rectangle 102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2238"/>
            <a:ext cx="43084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81" name="Rectangle 102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450" y="6472238"/>
            <a:ext cx="43084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B556E73-4C0A-41B3-9307-580DD3D771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buFontTx/>
              <a:buNone/>
              <a:defRPr sz="1200" u="sng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51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8" y="0"/>
            <a:ext cx="43084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buFontTx/>
              <a:buNone/>
              <a:defRPr sz="1200" u="sng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488950"/>
            <a:ext cx="3409950" cy="2557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63900"/>
            <a:ext cx="72945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0445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3825"/>
            <a:ext cx="43084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buFontTx/>
              <a:buNone/>
              <a:defRPr sz="1200" u="sng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5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8" y="6473825"/>
            <a:ext cx="43084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sng">
                <a:latin typeface="Arial" pitchFamily="34" charset="0"/>
              </a:defRPr>
            </a:lvl1pPr>
          </a:lstStyle>
          <a:p>
            <a:pPr>
              <a:defRPr/>
            </a:pPr>
            <a:fld id="{784C3885-2BBE-4A52-8F40-F0E0477B86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CFE410-0197-4950-91D8-6F3A8C533B93}" type="datetimeFigureOut">
              <a:rPr lang="pt-BR" smtClean="0"/>
              <a:pPr>
                <a:defRPr/>
              </a:pPr>
              <a:t>29/05/2020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8808552-56C8-471D-BC73-D6B797412D9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DD51C4-0211-4C26-A716-1AAE54025244}" type="datetimeFigureOut">
              <a:rPr lang="pt-BR" smtClean="0"/>
              <a:pPr>
                <a:defRPr/>
              </a:pPr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07010A-28E0-4689-853F-1850A95878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B2C015-A6DC-42EA-901D-5411D53B9F2E}" type="datetimeFigureOut">
              <a:rPr lang="pt-BR" smtClean="0"/>
              <a:pPr>
                <a:defRPr/>
              </a:pPr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F9471A-A57D-47ED-BDDE-83C4816E82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B25931-96CE-47A7-833E-00AF1EC0287F}" type="datetimeFigureOut">
              <a:rPr lang="pt-BR" smtClean="0"/>
              <a:pPr>
                <a:defRPr/>
              </a:pPr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EB562A-97DC-4734-B473-E1EC46AB826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56A283-E69A-4ADD-A46F-C5495A4FD408}" type="datetimeFigureOut">
              <a:rPr lang="pt-BR" smtClean="0"/>
              <a:pPr>
                <a:defRPr/>
              </a:pPr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4FFC0F-ED87-49BF-AF46-FDE0C308D5A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3963C6-48C2-4035-8E75-0C0C064A25C5}" type="datetimeFigureOut">
              <a:rPr lang="pt-BR" smtClean="0"/>
              <a:pPr>
                <a:defRPr/>
              </a:pPr>
              <a:t>29/05/2020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13AF1A-6454-464E-9570-C87FF9B3372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DE7C6C-61C8-4E9B-A871-28890BCFCF22}" type="datetimeFigureOut">
              <a:rPr lang="pt-BR" smtClean="0"/>
              <a:pPr>
                <a:defRPr/>
              </a:pPr>
              <a:t>29/05/2020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D250AB-6BEC-49FD-BEBC-FB77929A89F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0986D9-2FD6-4ACD-9D23-D7B468C4B012}" type="datetimeFigureOut">
              <a:rPr lang="pt-BR" smtClean="0"/>
              <a:pPr>
                <a:defRPr/>
              </a:pPr>
              <a:t>29/05/2020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B8684F-C69F-4F0D-877E-2EC26A87654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24C0A4-CC31-470F-B59C-47745C5BBED2}" type="datetimeFigureOut">
              <a:rPr lang="pt-BR" smtClean="0"/>
              <a:pPr>
                <a:defRPr/>
              </a:pPr>
              <a:t>29/05/2020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4E9792-F4BF-4A3D-AE42-C0621AFDEE6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149036CD-9E7E-4F8D-9806-58376BBBD063}" type="datetimeFigureOut">
              <a:rPr lang="pt-BR" smtClean="0"/>
              <a:pPr>
                <a:defRPr/>
              </a:pPr>
              <a:t>29/05/2020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7CF63D-C79B-472C-9BED-A5752C5A0CF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572B804-784F-4EE5-97FE-C4A4A4B13402}" type="datetimeFigureOut">
              <a:rPr lang="pt-BR" smtClean="0"/>
              <a:pPr>
                <a:defRPr/>
              </a:pPr>
              <a:t>29/05/2020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893D83A-205A-4198-B851-92A3FF7C290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15C0159-9537-4E4F-8D45-A5C5760746BD}" type="datetimeFigureOut">
              <a:rPr lang="pt-BR" smtClean="0"/>
              <a:pPr>
                <a:defRPr/>
              </a:pPr>
              <a:t>29/05/2020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0CFDC8-CC90-4F04-A0FC-ED3E4F070B2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4" r:id="rId1"/>
    <p:sldLayoutId id="2147485945" r:id="rId2"/>
    <p:sldLayoutId id="2147485946" r:id="rId3"/>
    <p:sldLayoutId id="2147485947" r:id="rId4"/>
    <p:sldLayoutId id="2147485948" r:id="rId5"/>
    <p:sldLayoutId id="2147485949" r:id="rId6"/>
    <p:sldLayoutId id="2147485950" r:id="rId7"/>
    <p:sldLayoutId id="2147485951" r:id="rId8"/>
    <p:sldLayoutId id="2147485952" r:id="rId9"/>
    <p:sldLayoutId id="2147485953" r:id="rId10"/>
    <p:sldLayoutId id="214748595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Planilha_do_Microsoft_Office_Excel_97-20032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2875" y="692150"/>
            <a:ext cx="8821738" cy="1079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pt-BR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ahoma" pitchFamily="34" charset="0"/>
              </a:rPr>
              <a:t>PREFEITURA MUNICIPAL DE ITANHAÉM</a:t>
            </a:r>
          </a:p>
          <a:p>
            <a:pPr algn="ctr" eaLnBrk="1" hangingPunct="1">
              <a:defRPr/>
            </a:pP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ahoma" pitchFamily="34" charset="0"/>
              </a:rPr>
              <a:t>AUDIÊNCIA PÚBLICA DA SAÚDE</a:t>
            </a:r>
          </a:p>
          <a:p>
            <a:pPr algn="ctr" eaLnBrk="1" hangingPunct="1">
              <a:defRPr/>
            </a:pPr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ahoma" pitchFamily="34" charset="0"/>
              </a:rPr>
              <a:t>1º 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ahoma" pitchFamily="34" charset="0"/>
              </a:rPr>
              <a:t>Quadrimestre -  </a:t>
            </a:r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ahoma" pitchFamily="34" charset="0"/>
              </a:rPr>
              <a:t>2020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63600" y="2636838"/>
            <a:ext cx="799147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200" b="1" dirty="0">
                <a:solidFill>
                  <a:schemeClr val="tx2"/>
                </a:solidFill>
                <a:latin typeface="Calibri" pitchFamily="34" charset="0"/>
              </a:rPr>
              <a:t>Gestão Plena do Sistema Municipal</a:t>
            </a:r>
          </a:p>
          <a:p>
            <a:pPr eaLnBrk="1" hangingPunct="1"/>
            <a:endParaRPr lang="pt-BR" altLang="pt-BR" sz="2200" b="1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r>
              <a:rPr lang="pt-BR" altLang="pt-BR" sz="2200" b="1" dirty="0">
                <a:solidFill>
                  <a:schemeClr val="tx2"/>
                </a:solidFill>
                <a:latin typeface="Calibri" pitchFamily="34" charset="0"/>
              </a:rPr>
              <a:t>Prefeito: Marco Aurélio Gomes dos Santos</a:t>
            </a:r>
          </a:p>
          <a:p>
            <a:pPr eaLnBrk="1" hangingPunct="1"/>
            <a:endParaRPr lang="pt-BR" altLang="pt-BR" sz="2200" b="1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r>
              <a:rPr lang="pt-BR" altLang="pt-BR" sz="2200" b="1" dirty="0">
                <a:solidFill>
                  <a:schemeClr val="tx2"/>
                </a:solidFill>
                <a:latin typeface="Calibri" pitchFamily="34" charset="0"/>
              </a:rPr>
              <a:t>Secretário de Saúde: Fábio </a:t>
            </a:r>
            <a:r>
              <a:rPr lang="pt-BR" altLang="pt-BR" sz="2200" b="1" dirty="0" err="1">
                <a:solidFill>
                  <a:schemeClr val="tx2"/>
                </a:solidFill>
                <a:latin typeface="Calibri" pitchFamily="34" charset="0"/>
              </a:rPr>
              <a:t>Crivellari</a:t>
            </a:r>
            <a:r>
              <a:rPr lang="pt-BR" altLang="pt-BR" sz="2200" b="1" dirty="0">
                <a:solidFill>
                  <a:schemeClr val="tx2"/>
                </a:solidFill>
                <a:latin typeface="Calibri" pitchFamily="34" charset="0"/>
              </a:rPr>
              <a:t> Miranda</a:t>
            </a:r>
            <a:endParaRPr lang="pt-BR" altLang="pt-BR" sz="2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148" name="Picture 12" descr="imagem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6012" y="142830"/>
            <a:ext cx="997988" cy="98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94" name="Group 110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92083" y="1165194"/>
          <a:ext cx="7866116" cy="4097000"/>
        </p:xfrm>
        <a:graphic>
          <a:graphicData uri="http://schemas.openxmlformats.org/drawingml/2006/table">
            <a:tbl>
              <a:tblPr/>
              <a:tblGrid>
                <a:gridCol w="2014308">
                  <a:extLst>
                    <a:ext uri="{9D8B030D-6E8A-4147-A177-3AD203B41FA5}"/>
                  </a:extLst>
                </a:gridCol>
                <a:gridCol w="1022206">
                  <a:extLst>
                    <a:ext uri="{9D8B030D-6E8A-4147-A177-3AD203B41FA5}"/>
                  </a:extLst>
                </a:gridCol>
                <a:gridCol w="1107614">
                  <a:extLst>
                    <a:ext uri="{9D8B030D-6E8A-4147-A177-3AD203B41FA5}"/>
                  </a:extLst>
                </a:gridCol>
                <a:gridCol w="1078198">
                  <a:extLst>
                    <a:ext uri="{9D8B030D-6E8A-4147-A177-3AD203B41FA5}"/>
                  </a:extLst>
                </a:gridCol>
                <a:gridCol w="1058951">
                  <a:extLst>
                    <a:ext uri="{9D8B030D-6E8A-4147-A177-3AD203B41FA5}"/>
                  </a:extLst>
                </a:gridCol>
                <a:gridCol w="1584839">
                  <a:extLst>
                    <a:ext uri="{9D8B030D-6E8A-4147-A177-3AD203B41FA5}"/>
                  </a:extLst>
                </a:gridCol>
              </a:tblGrid>
              <a:tr h="30485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EMPRESA: ENDONETE CLÍNICA DE ENDOSCOPIA E TERAPÊUTICA ANTONIETE S/S LTDA EPP</a:t>
                      </a:r>
                    </a:p>
                  </a:txBody>
                  <a:tcPr marL="91436" marR="91436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1436" marR="91436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1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Consultas</a:t>
                      </a:r>
                    </a:p>
                  </a:txBody>
                  <a:tcPr marL="91436" marR="91436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Laringoscopia</a:t>
                      </a:r>
                    </a:p>
                  </a:txBody>
                  <a:tcPr marL="91436" marR="91436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Endoscopia</a:t>
                      </a:r>
                    </a:p>
                  </a:txBody>
                  <a:tcPr marL="91436" marR="91436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Endoscopia c/ biópsia</a:t>
                      </a:r>
                    </a:p>
                  </a:txBody>
                  <a:tcPr marL="91436" marR="91436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Colonoscopia</a:t>
                      </a:r>
                    </a:p>
                  </a:txBody>
                  <a:tcPr marL="91436" marR="91436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Colonoscopia c/ biópsia</a:t>
                      </a:r>
                    </a:p>
                  </a:txBody>
                  <a:tcPr marL="91436" marR="91436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Esclerose de Esofago</a:t>
                      </a:r>
                    </a:p>
                  </a:txBody>
                  <a:tcPr marL="91436" marR="91436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Vídeo Laringoscopia</a:t>
                      </a:r>
                    </a:p>
                  </a:txBody>
                  <a:tcPr marL="91436" marR="91436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Broncoscopia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</a:t>
                      </a: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</a:t>
                      </a: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</a:t>
                      </a: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138</a:t>
                      </a: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5443" name="Text Box 436"/>
          <p:cNvSpPr txBox="1">
            <a:spLocks noChangeArrowheads="1"/>
          </p:cNvSpPr>
          <p:nvPr/>
        </p:nvSpPr>
        <p:spPr bwMode="auto">
          <a:xfrm>
            <a:off x="3951279" y="5291163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 dirty="0">
                <a:latin typeface="Arial" pitchFamily="34" charset="0"/>
                <a:cs typeface="Arial" pitchFamily="34" charset="0"/>
              </a:rPr>
              <a:t>FONTE: Central Reguladora de Vagas - CRV</a:t>
            </a:r>
          </a:p>
        </p:txBody>
      </p:sp>
      <p:pic>
        <p:nvPicPr>
          <p:cNvPr id="15444" name="Picture 228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306388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SERVIÇOS CONTRATADOS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92" name="Group 9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73004" y="946116"/>
          <a:ext cx="8507529" cy="2891985"/>
        </p:xfrm>
        <a:graphic>
          <a:graphicData uri="http://schemas.openxmlformats.org/drawingml/2006/table">
            <a:tbl>
              <a:tblPr/>
              <a:tblGrid>
                <a:gridCol w="4350751">
                  <a:extLst>
                    <a:ext uri="{9D8B030D-6E8A-4147-A177-3AD203B41FA5}"/>
                  </a:extLst>
                </a:gridCol>
                <a:gridCol w="909310">
                  <a:extLst>
                    <a:ext uri="{9D8B030D-6E8A-4147-A177-3AD203B41FA5}"/>
                  </a:extLst>
                </a:gridCol>
                <a:gridCol w="803848">
                  <a:extLst>
                    <a:ext uri="{9D8B030D-6E8A-4147-A177-3AD203B41FA5}"/>
                  </a:extLst>
                </a:gridCol>
                <a:gridCol w="795479">
                  <a:extLst>
                    <a:ext uri="{9D8B030D-6E8A-4147-A177-3AD203B41FA5}"/>
                  </a:extLst>
                </a:gridCol>
                <a:gridCol w="887548">
                  <a:extLst>
                    <a:ext uri="{9D8B030D-6E8A-4147-A177-3AD203B41FA5}"/>
                  </a:extLst>
                </a:gridCol>
                <a:gridCol w="760593">
                  <a:extLst>
                    <a:ext uri="{9D8B030D-6E8A-4147-A177-3AD203B41FA5}"/>
                  </a:extLst>
                </a:gridCol>
              </a:tblGrid>
              <a:tr h="29210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EMPRESA: </a:t>
                      </a: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LORENA RIBEIRO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63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1086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EXAME DE UTLRASSONOGRAFIA OBSTÉTRICA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181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136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212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744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134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EXAME DE UTLRASSONOGRAFIA OBSTÉTRICA COM DOPPLE DE FLUXO OBSTÉTRICO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57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EXAME DE UTLRASSONOGRAFIA TRANSVAGINAL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140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329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EXAME DE UTLRASSONOGRAFIA MAMÁRIA BILATERAL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208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EXAME DE UTLRASSONOGRAFIA ABDOMEM TOTAL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136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367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79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EXAME DE UTLRASSONOGRAFIA</a:t>
                      </a:r>
                      <a:r>
                        <a:rPr lang="pt-BR" sz="1200" cap="all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Outros</a:t>
                      </a:r>
                      <a:r>
                        <a:rPr lang="pt-BR" sz="1200" b="1" cap="all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200" cap="all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pt-BR" sz="1200" cap="all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Adb</a:t>
                      </a:r>
                      <a:r>
                        <a:rPr lang="pt-BR" sz="1200" cap="all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Superior, Aparelho Urinário, Articulação, Bolsa Escrotal, Próstata por via Abdominal, Tireóide, Pélvica, </a:t>
                      </a:r>
                      <a:r>
                        <a:rPr lang="pt-BR" sz="1200" cap="all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Transfontanela</a:t>
                      </a:r>
                      <a:r>
                        <a:rPr lang="pt-BR" sz="1200" cap="all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124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179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449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6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pt-B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623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637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567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338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2.165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6418" name="Text Box 436"/>
          <p:cNvSpPr txBox="1">
            <a:spLocks noChangeArrowheads="1"/>
          </p:cNvSpPr>
          <p:nvPr/>
        </p:nvSpPr>
        <p:spPr bwMode="auto">
          <a:xfrm>
            <a:off x="3841740" y="3867156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 dirty="0" smtClean="0">
                <a:latin typeface="Arial" pitchFamily="34" charset="0"/>
                <a:cs typeface="Arial" pitchFamily="34" charset="0"/>
              </a:rPr>
              <a:t>FONTE: Agendamento Interno</a:t>
            </a:r>
            <a:endParaRPr lang="pt-BR" altLang="pt-BR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19" name="Picture 228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9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73005" y="5200676"/>
          <a:ext cx="8544042" cy="883642"/>
        </p:xfrm>
        <a:graphic>
          <a:graphicData uri="http://schemas.openxmlformats.org/drawingml/2006/table">
            <a:tbl>
              <a:tblPr/>
              <a:tblGrid>
                <a:gridCol w="4108523">
                  <a:extLst>
                    <a:ext uri="{9D8B030D-6E8A-4147-A177-3AD203B41FA5}"/>
                  </a:extLst>
                </a:gridCol>
                <a:gridCol w="1089301">
                  <a:extLst>
                    <a:ext uri="{9D8B030D-6E8A-4147-A177-3AD203B41FA5}"/>
                  </a:extLst>
                </a:gridCol>
                <a:gridCol w="1068791">
                  <a:extLst>
                    <a:ext uri="{9D8B030D-6E8A-4147-A177-3AD203B41FA5}"/>
                  </a:extLst>
                </a:gridCol>
                <a:gridCol w="1148969">
                  <a:extLst>
                    <a:ext uri="{9D8B030D-6E8A-4147-A177-3AD203B41FA5}"/>
                  </a:extLst>
                </a:gridCol>
                <a:gridCol w="1128458">
                  <a:extLst>
                    <a:ext uri="{9D8B030D-6E8A-4147-A177-3AD203B41FA5}"/>
                  </a:extLst>
                </a:gridCol>
              </a:tblGrid>
              <a:tr h="26829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EMPRESA: LUMIAR HEALTH CARE</a:t>
                      </a: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4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Procedimento</a:t>
                      </a: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04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Locação de Concentradores de Oxigênio</a:t>
                      </a: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306388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SERVIÇOS CONTRATADOS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8" name="Text Box 436"/>
          <p:cNvSpPr txBox="1">
            <a:spLocks noChangeArrowheads="1"/>
          </p:cNvSpPr>
          <p:nvPr/>
        </p:nvSpPr>
        <p:spPr bwMode="auto">
          <a:xfrm>
            <a:off x="3841740" y="6094449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 dirty="0">
                <a:latin typeface="Arial" pitchFamily="34" charset="0"/>
                <a:cs typeface="Arial" pitchFamily="34" charset="0"/>
              </a:rPr>
              <a:t>FONTE: </a:t>
            </a:r>
            <a:r>
              <a:rPr lang="pt-BR" altLang="pt-BR" b="1" i="1" dirty="0" smtClean="0">
                <a:latin typeface="Arial" pitchFamily="34" charset="0"/>
                <a:cs typeface="Arial" pitchFamily="34" charset="0"/>
              </a:rPr>
              <a:t> Coordenação de Atenção Especializada</a:t>
            </a:r>
            <a:endParaRPr lang="pt-BR" altLang="pt-BR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VIGILÂNCIA A SAÚDE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3" name="Picture 708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oup 30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39750" y="1420785"/>
          <a:ext cx="7537497" cy="1293812"/>
        </p:xfrm>
        <a:graphic>
          <a:graphicData uri="http://schemas.openxmlformats.org/drawingml/2006/table">
            <a:tbl>
              <a:tblPr/>
              <a:tblGrid>
                <a:gridCol w="1925055">
                  <a:extLst>
                    <a:ext uri="{9D8B030D-6E8A-4147-A177-3AD203B41FA5}"/>
                  </a:extLst>
                </a:gridCol>
                <a:gridCol w="958867">
                  <a:extLst>
                    <a:ext uri="{9D8B030D-6E8A-4147-A177-3AD203B41FA5}"/>
                  </a:extLst>
                </a:gridCol>
                <a:gridCol w="958867">
                  <a:extLst>
                    <a:ext uri="{9D8B030D-6E8A-4147-A177-3AD203B41FA5}"/>
                  </a:extLst>
                </a:gridCol>
                <a:gridCol w="958867">
                  <a:extLst>
                    <a:ext uri="{9D8B030D-6E8A-4147-A177-3AD203B41FA5}"/>
                  </a:extLst>
                </a:gridCol>
                <a:gridCol w="958867">
                  <a:extLst>
                    <a:ext uri="{9D8B030D-6E8A-4147-A177-3AD203B41FA5}"/>
                  </a:extLst>
                </a:gridCol>
                <a:gridCol w="1776974">
                  <a:extLst>
                    <a:ext uri="{9D8B030D-6E8A-4147-A177-3AD203B41FA5}"/>
                  </a:extLst>
                </a:gridCol>
              </a:tblGrid>
              <a:tr h="32400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PROCEDIMENTOS APROVADOS</a:t>
                      </a:r>
                    </a:p>
                  </a:txBody>
                  <a:tcPr marL="91439" marR="91439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9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VISA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04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Procedimentos</a:t>
                      </a:r>
                    </a:p>
                  </a:txBody>
                  <a:tcPr marL="91439" marR="91439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9" marR="91439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53,88%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27,17%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18,95%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 Box 436"/>
          <p:cNvSpPr txBox="1">
            <a:spLocks noChangeArrowheads="1"/>
          </p:cNvSpPr>
          <p:nvPr/>
        </p:nvSpPr>
        <p:spPr bwMode="auto">
          <a:xfrm>
            <a:off x="3586149" y="2735253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 dirty="0">
                <a:latin typeface="Arial" charset="0"/>
              </a:rPr>
              <a:t>FONTE: Sistema de Informação Ambulatorial - SIA / DATASUS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LABORATÓRIO MUNICIPAL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17707" name="Group 299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55625" y="2297113"/>
          <a:ext cx="8064500" cy="3644850"/>
        </p:xfrm>
        <a:graphic>
          <a:graphicData uri="http://schemas.openxmlformats.org/drawingml/2006/table">
            <a:tbl>
              <a:tblPr/>
              <a:tblGrid>
                <a:gridCol w="1476375">
                  <a:extLst>
                    <a:ext uri="{9D8B030D-6E8A-4147-A177-3AD203B41FA5}"/>
                  </a:extLst>
                </a:gridCol>
                <a:gridCol w="1331913">
                  <a:extLst>
                    <a:ext uri="{9D8B030D-6E8A-4147-A177-3AD203B41FA5}"/>
                  </a:extLst>
                </a:gridCol>
                <a:gridCol w="5256212">
                  <a:extLst>
                    <a:ext uri="{9D8B030D-6E8A-4147-A177-3AD203B41FA5}"/>
                  </a:extLst>
                </a:gridCol>
              </a:tblGrid>
              <a:tr h="474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SETOR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EXAMES REALIZADOS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EXEMPLOS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484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Bioquímica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83459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Ácido Úrico; Albumina; Cloro; Colesterol;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Creatinina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Potassio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Uréia; etc.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3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Hormônios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BHCG;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Ferritina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Tiroxina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Livre; Progesterona; etc.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9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Sorologia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8797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Hepatite; Fator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Reumatoide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HIV; Toxoplasmose; VDRL; etc.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Hematologia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20798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ABO RH; Hemograma Completo; Hemossedimentação; etc.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Parasitologia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Isospora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Belli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Parasitologico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Fezes; etc.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Urinálise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11585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Urina Tipo I;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Dimorfisco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Eritrócitário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Microbiologia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Cultura;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Espermograma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Pesquisa de Fungos; etc.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Bacteriologia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Baciloscopia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Cultura BK.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57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Anatomia Patológica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Anatomia Patológica.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Apoio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CA125, CA15.3, Cobre;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Eletrofore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Proteínas; IGE; TSH; Zinco; etc.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7461" name="Text Box 436"/>
          <p:cNvSpPr txBox="1">
            <a:spLocks noChangeArrowheads="1"/>
          </p:cNvSpPr>
          <p:nvPr/>
        </p:nvSpPr>
        <p:spPr bwMode="auto">
          <a:xfrm>
            <a:off x="4103688" y="2024063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>
                <a:latin typeface="Arial" charset="0"/>
              </a:rPr>
              <a:t>FONTE: Sistema de Informação Ambulatorial - SIA / DATASUS</a:t>
            </a:r>
          </a:p>
        </p:txBody>
      </p:sp>
      <p:sp>
        <p:nvSpPr>
          <p:cNvPr id="17462" name="Text Box 436"/>
          <p:cNvSpPr txBox="1">
            <a:spLocks noChangeArrowheads="1"/>
          </p:cNvSpPr>
          <p:nvPr/>
        </p:nvSpPr>
        <p:spPr bwMode="auto">
          <a:xfrm>
            <a:off x="6653241" y="5984910"/>
            <a:ext cx="2052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 dirty="0">
                <a:latin typeface="Arial" charset="0"/>
              </a:rPr>
              <a:t>FONTE: Sistema </a:t>
            </a:r>
            <a:r>
              <a:rPr lang="pt-BR" altLang="pt-BR" b="1" i="1" dirty="0" err="1">
                <a:latin typeface="Arial" charset="0"/>
              </a:rPr>
              <a:t>TMInterface</a:t>
            </a:r>
            <a:endParaRPr lang="pt-BR" altLang="pt-BR" b="1" i="1" dirty="0">
              <a:latin typeface="Arial" charset="0"/>
            </a:endParaRPr>
          </a:p>
        </p:txBody>
      </p:sp>
      <p:pic>
        <p:nvPicPr>
          <p:cNvPr id="17463" name="Picture 708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711" name="Group 30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39750" y="765175"/>
          <a:ext cx="8085138" cy="1293812"/>
        </p:xfrm>
        <a:graphic>
          <a:graphicData uri="http://schemas.openxmlformats.org/drawingml/2006/table">
            <a:tbl>
              <a:tblPr/>
              <a:tblGrid>
                <a:gridCol w="2064921">
                  <a:extLst>
                    <a:ext uri="{9D8B030D-6E8A-4147-A177-3AD203B41FA5}"/>
                  </a:extLst>
                </a:gridCol>
                <a:gridCol w="1028534">
                  <a:extLst>
                    <a:ext uri="{9D8B030D-6E8A-4147-A177-3AD203B41FA5}"/>
                  </a:extLst>
                </a:gridCol>
                <a:gridCol w="1028534">
                  <a:extLst>
                    <a:ext uri="{9D8B030D-6E8A-4147-A177-3AD203B41FA5}"/>
                  </a:extLst>
                </a:gridCol>
                <a:gridCol w="1028534">
                  <a:extLst>
                    <a:ext uri="{9D8B030D-6E8A-4147-A177-3AD203B41FA5}"/>
                  </a:extLst>
                </a:gridCol>
                <a:gridCol w="1028534">
                  <a:extLst>
                    <a:ext uri="{9D8B030D-6E8A-4147-A177-3AD203B41FA5}"/>
                  </a:extLst>
                </a:gridCol>
                <a:gridCol w="1906081">
                  <a:extLst>
                    <a:ext uri="{9D8B030D-6E8A-4147-A177-3AD203B41FA5}"/>
                  </a:extLst>
                </a:gridCol>
              </a:tblGrid>
              <a:tr h="32400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PROCEDIMENTOS APROVADOS</a:t>
                      </a:r>
                    </a:p>
                  </a:txBody>
                  <a:tcPr marL="91439" marR="91439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9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Laboratório</a:t>
                      </a:r>
                    </a:p>
                  </a:txBody>
                  <a:tcPr marL="91439" marR="91439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04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Procedimentos</a:t>
                      </a:r>
                    </a:p>
                  </a:txBody>
                  <a:tcPr marL="91439" marR="91439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45.350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37.673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35.531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118.554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9" marR="91439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38,25%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31,78%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29,97%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64" name="Group 43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82600" y="727038"/>
          <a:ext cx="3954463" cy="5851920"/>
        </p:xfrm>
        <a:graphic>
          <a:graphicData uri="http://schemas.openxmlformats.org/drawingml/2006/table">
            <a:tbl>
              <a:tblPr/>
              <a:tblGrid>
                <a:gridCol w="3045140">
                  <a:extLst>
                    <a:ext uri="{9D8B030D-6E8A-4147-A177-3AD203B41FA5}"/>
                  </a:extLst>
                </a:gridCol>
                <a:gridCol w="909323">
                  <a:extLst>
                    <a:ext uri="{9D8B030D-6E8A-4147-A177-3AD203B41FA5}"/>
                  </a:extLst>
                </a:gridCol>
              </a:tblGrid>
              <a:tr h="24381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Solicitação de Exames por Unidade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UNIDADE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EXAMES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Laboratório Municipal de </a:t>
                      </a:r>
                      <a:r>
                        <a:rPr kumimoji="0" lang="pt-B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Itanhaém</a:t>
                      </a: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24954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CAPS I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CAPS AD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CAPS II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Centro de Infectologia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3996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Belas Artes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10205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</a:t>
                      </a:r>
                      <a:r>
                        <a:rPr kumimoji="0" lang="pt-B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Grandesp</a:t>
                      </a: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7271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CESCRIM Paula Vegas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Coronel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1881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CEMI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Gaivota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7709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</a:t>
                      </a:r>
                      <a:r>
                        <a:rPr kumimoji="0" lang="pt-B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Guapiranga</a:t>
                      </a: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</a:t>
                      </a:r>
                      <a:r>
                        <a:rPr kumimoji="0" lang="pt-B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Loty</a:t>
                      </a: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4996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Centro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8486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Oásis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4471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CEDI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</a:t>
                      </a:r>
                      <a:r>
                        <a:rPr kumimoji="0" lang="pt-B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Savoy</a:t>
                      </a: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9552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Suarão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Unidade de Pronto Atendimento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41133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SESMIT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148294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04" name="Text Box 436"/>
          <p:cNvSpPr txBox="1">
            <a:spLocks noChangeArrowheads="1"/>
          </p:cNvSpPr>
          <p:nvPr/>
        </p:nvSpPr>
        <p:spPr bwMode="auto">
          <a:xfrm>
            <a:off x="4606925" y="6613525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>
                <a:latin typeface="Arial" charset="0"/>
              </a:rPr>
              <a:t>FONTE: Sistema TMInterface</a:t>
            </a:r>
          </a:p>
        </p:txBody>
      </p:sp>
      <p:graphicFrame>
        <p:nvGraphicFramePr>
          <p:cNvPr id="18863" name="Group 43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040313" y="873090"/>
          <a:ext cx="3744912" cy="1646238"/>
        </p:xfrm>
        <a:graphic>
          <a:graphicData uri="http://schemas.openxmlformats.org/drawingml/2006/table">
            <a:tbl>
              <a:tblPr/>
              <a:tblGrid>
                <a:gridCol w="2860675">
                  <a:extLst>
                    <a:ext uri="{9D8B030D-6E8A-4147-A177-3AD203B41FA5}"/>
                  </a:extLst>
                </a:gridCol>
                <a:gridCol w="884237">
                  <a:extLst>
                    <a:ext uri="{9D8B030D-6E8A-4147-A177-3AD203B41FA5}"/>
                  </a:extLst>
                </a:gridCol>
              </a:tblGrid>
              <a:tr h="2743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Solicitação de Exames por Departamento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Rede de Atenção Básica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70.818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Unidade de Pronto Atendimento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41.113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Rede de Atenção Especializada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11.380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Outros (Laboratório, VISA, SESMIT)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24.963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148.294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131" name="Picture 368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LABORATÓRIO MUNICIPAL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13" name="Gráfico 12"/>
          <p:cNvGraphicFramePr/>
          <p:nvPr/>
        </p:nvGraphicFramePr>
        <p:xfrm>
          <a:off x="5119695" y="2662227"/>
          <a:ext cx="3505248" cy="3906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94"/>
          <p:cNvSpPr>
            <a:spLocks noChangeShapeType="1"/>
          </p:cNvSpPr>
          <p:nvPr/>
        </p:nvSpPr>
        <p:spPr bwMode="auto">
          <a:xfrm>
            <a:off x="7343775" y="16287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19592" name="Group 13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26953" y="1055655"/>
          <a:ext cx="8720519" cy="4327231"/>
        </p:xfrm>
        <a:graphic>
          <a:graphicData uri="http://schemas.openxmlformats.org/drawingml/2006/table">
            <a:tbl>
              <a:tblPr/>
              <a:tblGrid>
                <a:gridCol w="2730891">
                  <a:extLst>
                    <a:ext uri="{9D8B030D-6E8A-4147-A177-3AD203B41FA5}"/>
                  </a:extLst>
                </a:gridCol>
                <a:gridCol w="887539">
                  <a:extLst>
                    <a:ext uri="{9D8B030D-6E8A-4147-A177-3AD203B41FA5}"/>
                  </a:extLst>
                </a:gridCol>
                <a:gridCol w="887539">
                  <a:extLst>
                    <a:ext uri="{9D8B030D-6E8A-4147-A177-3AD203B41FA5}"/>
                  </a:extLst>
                </a:gridCol>
                <a:gridCol w="978217">
                  <a:extLst>
                    <a:ext uri="{9D8B030D-6E8A-4147-A177-3AD203B41FA5}"/>
                  </a:extLst>
                </a:gridCol>
                <a:gridCol w="960755">
                  <a:extLst>
                    <a:ext uri="{9D8B030D-6E8A-4147-A177-3AD203B41FA5}"/>
                  </a:extLst>
                </a:gridCol>
                <a:gridCol w="2275578">
                  <a:extLst>
                    <a:ext uri="{9D8B030D-6E8A-4147-A177-3AD203B41FA5}"/>
                  </a:extLst>
                </a:gridCol>
              </a:tblGrid>
              <a:tr h="3429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PROCEDIMENTOS APROVADOS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Unidade de Saúde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CEMI (Especialidades)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4.744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5.535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4.655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14.934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CAPS II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CESCRIM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1.934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1.777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5.429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CEO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1.302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CMR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2.686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CINI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919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1142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1554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3.615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FISIOTERAPIA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2.103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1.924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5.347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CEDI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2.473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Central de Transportes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3.907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6.641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6.451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16.999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CAPS AD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CAPS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1.196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3.412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2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19.602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22.822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20.816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63.240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31,00%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36,09%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32,92%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8545" name="Text Box 436"/>
          <p:cNvSpPr txBox="1">
            <a:spLocks noChangeArrowheads="1"/>
          </p:cNvSpPr>
          <p:nvPr/>
        </p:nvSpPr>
        <p:spPr bwMode="auto">
          <a:xfrm>
            <a:off x="4276725" y="5803900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>
                <a:latin typeface="Arial" charset="0"/>
              </a:rPr>
              <a:t>FONTE: Sistema de Informação Ambulatorial - SIA / DATASUS</a:t>
            </a:r>
          </a:p>
        </p:txBody>
      </p:sp>
      <p:pic>
        <p:nvPicPr>
          <p:cNvPr id="18546" name="Picture 1750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ATENÇÃO ESPECIALIZADA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368300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AGENDAMENTO EXTERNO - CRV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0537" name="Group 5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11188" y="1665288"/>
          <a:ext cx="7956550" cy="1254126"/>
        </p:xfrm>
        <a:graphic>
          <a:graphicData uri="http://schemas.openxmlformats.org/drawingml/2006/table">
            <a:tbl>
              <a:tblPr/>
              <a:tblGrid>
                <a:gridCol w="3711575">
                  <a:extLst>
                    <a:ext uri="{9D8B030D-6E8A-4147-A177-3AD203B41FA5}"/>
                  </a:extLst>
                </a:gridCol>
                <a:gridCol w="1854200">
                  <a:extLst>
                    <a:ext uri="{9D8B030D-6E8A-4147-A177-3AD203B41FA5}"/>
                  </a:extLst>
                </a:gridCol>
                <a:gridCol w="1498600">
                  <a:extLst>
                    <a:ext uri="{9D8B030D-6E8A-4147-A177-3AD203B41FA5}"/>
                  </a:extLst>
                </a:gridCol>
                <a:gridCol w="892175">
                  <a:extLst>
                    <a:ext uri="{9D8B030D-6E8A-4147-A177-3AD203B41FA5}"/>
                  </a:extLst>
                </a:gridCol>
              </a:tblGrid>
              <a:tr h="30699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RESUMO 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QUADRIMESTRE 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6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AME Praia Grande / AME Santos e HGA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Agendamentos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Ausentes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20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DE CONSULTAS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2696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724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26,8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20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DE EXAMES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2457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781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31,8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0336" name="Text Box 28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76263" y="5049838"/>
            <a:ext cx="8029575" cy="930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dirty="0">
                <a:latin typeface="+mn-lt"/>
              </a:rPr>
              <a:t>Consultas: Alergologia; Cardiologia; Cirurgia Geral; Cirurgia Vascular; Dermatologia; Endocrinologia; Fisioterapia; Ginecologia, </a:t>
            </a:r>
            <a:r>
              <a:rPr lang="pt-BR" dirty="0" err="1">
                <a:latin typeface="+mn-lt"/>
              </a:rPr>
              <a:t>Mastologia</a:t>
            </a:r>
            <a:r>
              <a:rPr lang="pt-BR" dirty="0">
                <a:latin typeface="+mn-lt"/>
              </a:rPr>
              <a:t>; Nefrologia; Neurologia; Neurologia Pediátrica; Oftalmologia; Ortopedia; Otorrinolaringologia; Pneumologia; Pré-Natal Alto Risco – Obstetrícia; </a:t>
            </a:r>
            <a:r>
              <a:rPr lang="pt-BR" dirty="0" err="1">
                <a:latin typeface="+mn-lt"/>
              </a:rPr>
              <a:t>Proctologia</a:t>
            </a:r>
            <a:r>
              <a:rPr lang="pt-BR" dirty="0">
                <a:latin typeface="+mn-lt"/>
              </a:rPr>
              <a:t>; Urologia; Reumatologia; entre outros.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pt-BR" dirty="0">
                <a:latin typeface="+mn-lt"/>
              </a:rPr>
              <a:t>Exames: </a:t>
            </a:r>
            <a:r>
              <a:rPr lang="pt-BR" dirty="0" err="1">
                <a:latin typeface="+mn-lt"/>
              </a:rPr>
              <a:t>Audimetria</a:t>
            </a:r>
            <a:r>
              <a:rPr lang="pt-BR" dirty="0">
                <a:latin typeface="+mn-lt"/>
              </a:rPr>
              <a:t>/</a:t>
            </a:r>
            <a:r>
              <a:rPr lang="pt-BR" dirty="0" err="1">
                <a:latin typeface="+mn-lt"/>
              </a:rPr>
              <a:t>Impedanciometria</a:t>
            </a:r>
            <a:r>
              <a:rPr lang="pt-BR" dirty="0">
                <a:latin typeface="+mn-lt"/>
              </a:rPr>
              <a:t>; Colonoscopia; </a:t>
            </a:r>
            <a:r>
              <a:rPr lang="pt-BR" dirty="0" err="1">
                <a:latin typeface="+mn-lt"/>
              </a:rPr>
              <a:t>Ecocardiograma</a:t>
            </a:r>
            <a:r>
              <a:rPr lang="pt-BR" dirty="0">
                <a:latin typeface="+mn-lt"/>
              </a:rPr>
              <a:t>; Eletroencefalograma; </a:t>
            </a:r>
            <a:r>
              <a:rPr lang="pt-BR" dirty="0" err="1">
                <a:latin typeface="+mn-lt"/>
              </a:rPr>
              <a:t>Eletroneuromiografia</a:t>
            </a:r>
            <a:r>
              <a:rPr lang="pt-BR" dirty="0">
                <a:latin typeface="+mn-lt"/>
              </a:rPr>
              <a:t>; Endoscopia Digestiva Alta; Espirometria; Mamografia; Raio X; Teste Ergométrico; Ultrassonografia; entre outros.</a:t>
            </a:r>
          </a:p>
        </p:txBody>
      </p:sp>
      <p:sp>
        <p:nvSpPr>
          <p:cNvPr id="19484" name="Text Box 436"/>
          <p:cNvSpPr txBox="1">
            <a:spLocks noChangeArrowheads="1"/>
          </p:cNvSpPr>
          <p:nvPr/>
        </p:nvSpPr>
        <p:spPr bwMode="auto">
          <a:xfrm>
            <a:off x="4032250" y="2924175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 dirty="0">
                <a:latin typeface="Arial" charset="0"/>
              </a:rPr>
              <a:t>FONTE: Central Reguladora de Vagas - CRV</a:t>
            </a:r>
          </a:p>
        </p:txBody>
      </p:sp>
      <p:sp>
        <p:nvSpPr>
          <p:cNvPr id="130338" name="Text Box 29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11188" y="3824288"/>
            <a:ext cx="8066087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1600" dirty="0">
                <a:latin typeface="+mn-lt"/>
              </a:rPr>
              <a:t>Obs.: As faltas podem resultar na diminuição das vagas ofertadas pelo AME Praia Grande, AME Santos e HGA, ou seja, quanto mais faltas, menos vagas.</a:t>
            </a:r>
          </a:p>
        </p:txBody>
      </p:sp>
      <p:pic>
        <p:nvPicPr>
          <p:cNvPr id="19486" name="Picture 316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AGENDAMENTO DE TRANSPORTE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1661" name="Group 15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46031" y="873090"/>
          <a:ext cx="8290242" cy="389414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/>
                  </a:extLst>
                </a:gridCol>
                <a:gridCol w="1008062">
                  <a:extLst>
                    <a:ext uri="{9D8B030D-6E8A-4147-A177-3AD203B41FA5}"/>
                  </a:extLst>
                </a:gridCol>
                <a:gridCol w="909955">
                  <a:extLst>
                    <a:ext uri="{9D8B030D-6E8A-4147-A177-3AD203B41FA5}"/>
                  </a:extLst>
                </a:gridCol>
                <a:gridCol w="971550">
                  <a:extLst>
                    <a:ext uri="{9D8B030D-6E8A-4147-A177-3AD203B41FA5}"/>
                  </a:extLst>
                </a:gridCol>
                <a:gridCol w="936625">
                  <a:extLst>
                    <a:ext uri="{9D8B030D-6E8A-4147-A177-3AD203B41FA5}"/>
                  </a:extLst>
                </a:gridCol>
                <a:gridCol w="1873250">
                  <a:extLst>
                    <a:ext uri="{9D8B030D-6E8A-4147-A177-3AD203B41FA5}"/>
                  </a:extLst>
                </a:gridCol>
              </a:tblGrid>
              <a:tr h="36036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Número de Pessoas Transportadas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Destino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São Paulo 05h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1736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5083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São Paulo 08h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5083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Santos 05h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1658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5083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Santos 09h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Hemo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(Santos)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925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3685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Casa Esperança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813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Demanda especial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Carro Registro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Carro Adaptado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2496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9127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1662" name="Group 158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46031" y="5254650"/>
          <a:ext cx="8243887" cy="974726"/>
        </p:xfrm>
        <a:graphic>
          <a:graphicData uri="http://schemas.openxmlformats.org/drawingml/2006/table">
            <a:tbl>
              <a:tblPr/>
              <a:tblGrid>
                <a:gridCol w="1439862">
                  <a:extLst>
                    <a:ext uri="{9D8B030D-6E8A-4147-A177-3AD203B41FA5}"/>
                  </a:extLst>
                </a:gridCol>
                <a:gridCol w="1655763">
                  <a:extLst>
                    <a:ext uri="{9D8B030D-6E8A-4147-A177-3AD203B41FA5}"/>
                  </a:extLst>
                </a:gridCol>
                <a:gridCol w="1763712">
                  <a:extLst>
                    <a:ext uri="{9D8B030D-6E8A-4147-A177-3AD203B41FA5}"/>
                  </a:extLst>
                </a:gridCol>
                <a:gridCol w="1549400">
                  <a:extLst>
                    <a:ext uri="{9D8B030D-6E8A-4147-A177-3AD203B41FA5}"/>
                  </a:extLst>
                </a:gridCol>
                <a:gridCol w="1835150">
                  <a:extLst>
                    <a:ext uri="{9D8B030D-6E8A-4147-A177-3AD203B41FA5}"/>
                  </a:extLst>
                </a:gridCol>
              </a:tblGrid>
              <a:tr h="3603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Faltas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095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514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0586" name="Text Box 436"/>
          <p:cNvSpPr txBox="1">
            <a:spLocks noChangeArrowheads="1"/>
          </p:cNvSpPr>
          <p:nvPr/>
        </p:nvSpPr>
        <p:spPr bwMode="auto">
          <a:xfrm>
            <a:off x="5543550" y="6345238"/>
            <a:ext cx="3170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>
                <a:latin typeface="Arial" charset="0"/>
              </a:rPr>
              <a:t>FONTE: Central de Agendamento de Transporte</a:t>
            </a:r>
          </a:p>
        </p:txBody>
      </p:sp>
      <p:pic>
        <p:nvPicPr>
          <p:cNvPr id="20587" name="Picture 563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8" name="Text Box 436"/>
          <p:cNvSpPr txBox="1">
            <a:spLocks noChangeArrowheads="1"/>
          </p:cNvSpPr>
          <p:nvPr/>
        </p:nvSpPr>
        <p:spPr bwMode="auto">
          <a:xfrm>
            <a:off x="5580063" y="4797425"/>
            <a:ext cx="3170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>
                <a:latin typeface="Arial" charset="0"/>
              </a:rPr>
              <a:t>FONTE: Central de Agendamento de Transporte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29" name="Group 20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36492" y="434934"/>
          <a:ext cx="8615261" cy="4608448"/>
        </p:xfrm>
        <a:graphic>
          <a:graphicData uri="http://schemas.openxmlformats.org/drawingml/2006/table">
            <a:tbl>
              <a:tblPr/>
              <a:tblGrid>
                <a:gridCol w="1963815">
                  <a:extLst>
                    <a:ext uri="{9D8B030D-6E8A-4147-A177-3AD203B41FA5}"/>
                  </a:extLst>
                </a:gridCol>
                <a:gridCol w="988895">
                  <a:extLst>
                    <a:ext uri="{9D8B030D-6E8A-4147-A177-3AD203B41FA5}"/>
                  </a:extLst>
                </a:gridCol>
                <a:gridCol w="1028508">
                  <a:extLst>
                    <a:ext uri="{9D8B030D-6E8A-4147-A177-3AD203B41FA5}"/>
                  </a:extLst>
                </a:gridCol>
                <a:gridCol w="1008316">
                  <a:extLst>
                    <a:ext uri="{9D8B030D-6E8A-4147-A177-3AD203B41FA5}"/>
                  </a:extLst>
                </a:gridCol>
                <a:gridCol w="1085975">
                  <a:extLst>
                    <a:ext uri="{9D8B030D-6E8A-4147-A177-3AD203B41FA5}"/>
                  </a:extLst>
                </a:gridCol>
                <a:gridCol w="1067337">
                  <a:extLst>
                    <a:ext uri="{9D8B030D-6E8A-4147-A177-3AD203B41FA5}"/>
                  </a:extLst>
                </a:gridCol>
                <a:gridCol w="1472415">
                  <a:extLst>
                    <a:ext uri="{9D8B030D-6E8A-4147-A177-3AD203B41FA5}"/>
                  </a:extLst>
                </a:gridCol>
              </a:tblGrid>
              <a:tr h="25368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PROCEDIMENTOS APROVADOS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66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Unidade de Saúde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Nº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Equipes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5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Gaivota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91439" marR="91439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7202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4862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18.767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Guapiranga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91439" marR="91439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4988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13.013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Oásis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1847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9.460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Savoy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6888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9029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23.187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Jd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Coronel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91439" marR="91439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3.865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Centro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91439" marR="91439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1939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1773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9.824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Belas Artes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91439" marR="91439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6229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13.158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Suarão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91439" marR="91439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2899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3593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9.544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Loty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91439" marR="91439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2102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2435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6.043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PSF Grandesp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91439" marR="91439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3939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3181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2056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9.176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EMAD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Academia da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Saúde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39" marR="91439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3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41.110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34.817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40.355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116.282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3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9" marR="9143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39" marR="91439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35,35%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29,94%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34,70%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655" name="Text Box 436"/>
          <p:cNvSpPr txBox="1">
            <a:spLocks noChangeArrowheads="1"/>
          </p:cNvSpPr>
          <p:nvPr/>
        </p:nvSpPr>
        <p:spPr bwMode="auto">
          <a:xfrm>
            <a:off x="4606925" y="5072085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 dirty="0">
                <a:latin typeface="Arial" charset="0"/>
              </a:rPr>
              <a:t>FONTE: Sistema </a:t>
            </a:r>
            <a:r>
              <a:rPr lang="pt-BR" altLang="pt-BR" b="1" i="1" dirty="0" err="1">
                <a:latin typeface="Arial" charset="0"/>
              </a:rPr>
              <a:t>Softpark</a:t>
            </a:r>
            <a:endParaRPr lang="pt-BR" altLang="pt-BR" b="1" i="1" dirty="0">
              <a:latin typeface="Arial" charset="0"/>
            </a:endParaRPr>
          </a:p>
        </p:txBody>
      </p:sp>
      <p:pic>
        <p:nvPicPr>
          <p:cNvPr id="9" name="Picture 6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32839" y="17934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ATENÇÃO BÁSICA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1" name="Text Box 29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63466" y="5364189"/>
            <a:ext cx="861706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1600" dirty="0">
                <a:latin typeface="+mn-lt"/>
              </a:rPr>
              <a:t>Obs.: </a:t>
            </a:r>
            <a:r>
              <a:rPr lang="pt-BR" sz="1600" dirty="0" smtClean="0">
                <a:latin typeface="+mn-lt"/>
              </a:rPr>
              <a:t>Os procedimentos da Academia da Saúde são executados sempre em grupos – Janeiro – Férias do Educador Físico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60" name="Group 160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76263" y="836613"/>
          <a:ext cx="8086725" cy="3870792"/>
        </p:xfrm>
        <a:graphic>
          <a:graphicData uri="http://schemas.openxmlformats.org/drawingml/2006/table">
            <a:tbl>
              <a:tblPr/>
              <a:tblGrid>
                <a:gridCol w="1901825">
                  <a:extLst>
                    <a:ext uri="{9D8B030D-6E8A-4147-A177-3AD203B41FA5}"/>
                  </a:extLst>
                </a:gridCol>
                <a:gridCol w="1374775">
                  <a:extLst>
                    <a:ext uri="{9D8B030D-6E8A-4147-A177-3AD203B41FA5}"/>
                  </a:extLst>
                </a:gridCol>
                <a:gridCol w="1743075">
                  <a:extLst>
                    <a:ext uri="{9D8B030D-6E8A-4147-A177-3AD203B41FA5}"/>
                  </a:extLst>
                </a:gridCol>
                <a:gridCol w="1533525">
                  <a:extLst>
                    <a:ext uri="{9D8B030D-6E8A-4147-A177-3AD203B41FA5}"/>
                  </a:extLst>
                </a:gridCol>
                <a:gridCol w="1533525">
                  <a:extLst>
                    <a:ext uri="{9D8B030D-6E8A-4147-A177-3AD203B41FA5}"/>
                  </a:extLst>
                </a:gridCol>
              </a:tblGrid>
              <a:tr h="518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Unidades de Saúde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População </a:t>
                      </a: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adscrita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Equipes de Saúde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Equipes de S. Bucal (ESB)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Necessidade de novas ESB.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047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USF.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Loty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4.367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7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USF. Suarão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7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USF. Oásis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7.100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7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USF.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Savoy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18.587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7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USF. Coronel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3.761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7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USF. B. Artes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15.994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7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USF.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Guapiranga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12.166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7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USF. Centro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8.379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7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USF. Gaivota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8.821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7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USF.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Grandesp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5.648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7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95.123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08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3635" name="Picture 650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36" name="Text Box 436"/>
          <p:cNvSpPr txBox="1">
            <a:spLocks noChangeArrowheads="1"/>
          </p:cNvSpPr>
          <p:nvPr/>
        </p:nvSpPr>
        <p:spPr bwMode="auto">
          <a:xfrm>
            <a:off x="4613275" y="6632575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>
                <a:latin typeface="Arial" charset="0"/>
              </a:rPr>
              <a:t>FONTE: Coord. de Saúde Bucal</a:t>
            </a:r>
          </a:p>
        </p:txBody>
      </p:sp>
      <p:graphicFrame>
        <p:nvGraphicFramePr>
          <p:cNvPr id="25761" name="Group 16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370138" y="5076825"/>
          <a:ext cx="4498975" cy="1420815"/>
        </p:xfrm>
        <a:graphic>
          <a:graphicData uri="http://schemas.openxmlformats.org/drawingml/2006/table">
            <a:tbl>
              <a:tblPr/>
              <a:tblGrid>
                <a:gridCol w="2612104">
                  <a:extLst>
                    <a:ext uri="{9D8B030D-6E8A-4147-A177-3AD203B41FA5}"/>
                  </a:extLst>
                </a:gridCol>
                <a:gridCol w="1886871">
                  <a:extLst>
                    <a:ext uri="{9D8B030D-6E8A-4147-A177-3AD203B41FA5}"/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Especialidade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Numero de Dentistas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Endodontia</a:t>
                      </a:r>
                    </a:p>
                  </a:txBody>
                  <a:tcPr marL="91408" marR="91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Periodontia</a:t>
                      </a:r>
                    </a:p>
                  </a:txBody>
                  <a:tcPr marL="91408" marR="91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Semiologia</a:t>
                      </a:r>
                    </a:p>
                  </a:txBody>
                  <a:tcPr marL="91408" marR="91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Pacientes Especiais</a:t>
                      </a:r>
                    </a:p>
                  </a:txBody>
                  <a:tcPr marL="91408" marR="91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L="91408" marR="91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6" name="Rectangle 25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0" y="4581525"/>
            <a:ext cx="9144000" cy="576263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Saúde Bucal na Atenção Especializada</a:t>
            </a:r>
          </a:p>
        </p:txBody>
      </p:sp>
      <p:sp>
        <p:nvSpPr>
          <p:cNvPr id="8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215856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PROGRAMA DE SAÚDE BUCAL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96863"/>
            <a:ext cx="8001000" cy="30956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Lei Complementar Nº 141, de 13 de Janeiro de 2012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0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marL="1463040" lvl="4" indent="-210312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pt-BR" sz="1600" dirty="0">
                <a:latin typeface="Calibri" pitchFamily="34" charset="0"/>
              </a:rPr>
              <a:t>Regulamenta o § 3º do art. 198 da Constituição Federal para dispor sobre os valores mínimos a serem aplicados anualmente pela união, Estado, Distrito Federal e Municípios em ações e serviços públicos de saúde; estabelece os critérios de rateio dos recursos de transferência para a saúde e as normas de fiscalização, avaliação e controle das despesas com saúde nas 3 (três) esferas do governo; revoga dispositivos das Leis nº 8.080, de 19 de setembro de 1990, e 8.689, de 27 de julho de 1993; e da outras providências.</a:t>
            </a:r>
          </a:p>
        </p:txBody>
      </p:sp>
      <p:sp>
        <p:nvSpPr>
          <p:cNvPr id="225285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68313" y="3538539"/>
            <a:ext cx="8001000" cy="302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69900" indent="-469900"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1600" b="1" dirty="0">
                <a:solidFill>
                  <a:schemeClr val="tx2"/>
                </a:solidFill>
                <a:latin typeface="+mj-lt"/>
              </a:rPr>
              <a:t>Seção III</a:t>
            </a:r>
          </a:p>
          <a:p>
            <a:pPr marL="469900" indent="-469900"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chemeClr val="tx2"/>
                </a:solidFill>
                <a:latin typeface="+mj-lt"/>
              </a:rPr>
              <a:t>Das prestações de contas</a:t>
            </a:r>
          </a:p>
          <a:p>
            <a:pPr marL="469900" indent="-469900"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sz="1400" b="1" dirty="0">
              <a:latin typeface="Calibri" pitchFamily="34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1200" dirty="0">
                <a:latin typeface="+mj-lt"/>
              </a:rPr>
              <a:t>		</a:t>
            </a:r>
            <a:r>
              <a:rPr lang="pt-BR" sz="1200" dirty="0">
                <a:latin typeface="+mn-lt"/>
              </a:rPr>
              <a:t>Art. 36. O gestor do SUS em cada ente da Federação elaborará Relatório detalhado referente ao quadrimestre anterior, o qual conterá, no mínimo, as seguintes informações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sz="1200" dirty="0">
              <a:latin typeface="+mn-lt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1200" dirty="0">
                <a:latin typeface="+mn-lt"/>
              </a:rPr>
              <a:t>	I – Montante e fonte dos recursos aplicados no período;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1200" dirty="0">
                <a:latin typeface="+mn-lt"/>
              </a:rPr>
              <a:t>	II – Auditorias realizadas ou em fase de execução no período e suas recomendações e determinações;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sz="1200" dirty="0">
                <a:latin typeface="+mn-lt"/>
              </a:rPr>
              <a:t>	III – Oferta e produção de serviços públicos na rede assistencial própria, contratada e conveniada, cotejando esses dados com os indicadores de saúde da população em seu âmbito de atuação.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sz="1200" dirty="0">
              <a:latin typeface="+mj-lt"/>
            </a:endParaRPr>
          </a:p>
        </p:txBody>
      </p:sp>
      <p:pic>
        <p:nvPicPr>
          <p:cNvPr id="8196" name="Picture 6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65" name="Group 14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76263" y="1592263"/>
          <a:ext cx="8004175" cy="1219200"/>
        </p:xfrm>
        <a:graphic>
          <a:graphicData uri="http://schemas.openxmlformats.org/drawingml/2006/table">
            <a:tbl>
              <a:tblPr/>
              <a:tblGrid>
                <a:gridCol w="2773362">
                  <a:extLst>
                    <a:ext uri="{9D8B030D-6E8A-4147-A177-3AD203B41FA5}"/>
                  </a:extLst>
                </a:gridCol>
                <a:gridCol w="1042988">
                  <a:extLst>
                    <a:ext uri="{9D8B030D-6E8A-4147-A177-3AD203B41FA5}"/>
                  </a:extLst>
                </a:gridCol>
                <a:gridCol w="1089025">
                  <a:extLst>
                    <a:ext uri="{9D8B030D-6E8A-4147-A177-3AD203B41FA5}"/>
                  </a:extLst>
                </a:gridCol>
                <a:gridCol w="1077912">
                  <a:extLst>
                    <a:ext uri="{9D8B030D-6E8A-4147-A177-3AD203B41FA5}"/>
                  </a:extLst>
                </a:gridCol>
                <a:gridCol w="1077913">
                  <a:extLst>
                    <a:ext uri="{9D8B030D-6E8A-4147-A177-3AD203B41FA5}"/>
                  </a:extLst>
                </a:gridCol>
                <a:gridCol w="942975">
                  <a:extLst>
                    <a:ext uri="{9D8B030D-6E8A-4147-A177-3AD203B41FA5}"/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Nº  Procedimentos realizados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4.682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3.069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3.164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818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11.733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Nº  Procedimentos previstos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6.048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3.888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15.984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+ 54,82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+ 1,48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- 47,68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- 78,96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- 26,59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4615" name="Text Box 159"/>
          <p:cNvSpPr txBox="1">
            <a:spLocks noChangeArrowheads="1"/>
          </p:cNvSpPr>
          <p:nvPr/>
        </p:nvSpPr>
        <p:spPr bwMode="auto">
          <a:xfrm>
            <a:off x="611188" y="1196975"/>
            <a:ext cx="6948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1400" b="1" u="sng" dirty="0">
                <a:solidFill>
                  <a:schemeClr val="tx2"/>
                </a:solidFill>
                <a:latin typeface="Calibri" pitchFamily="34" charset="0"/>
              </a:rPr>
              <a:t>- DADOS SOBRE PRODUÇÃO – </a:t>
            </a:r>
            <a:r>
              <a:rPr lang="pt-BR" altLang="pt-BR" sz="1400" b="1" u="sng" dirty="0" smtClean="0">
                <a:solidFill>
                  <a:schemeClr val="tx2"/>
                </a:solidFill>
                <a:latin typeface="Calibri" pitchFamily="34" charset="0"/>
              </a:rPr>
              <a:t>1º </a:t>
            </a:r>
            <a:r>
              <a:rPr lang="pt-BR" altLang="pt-BR" sz="1400" b="1" u="sng" dirty="0">
                <a:solidFill>
                  <a:schemeClr val="tx2"/>
                </a:solidFill>
                <a:latin typeface="Calibri" pitchFamily="34" charset="0"/>
              </a:rPr>
              <a:t>QUADRIMESTRE DE </a:t>
            </a:r>
            <a:r>
              <a:rPr lang="pt-BR" altLang="pt-BR" sz="1400" b="1" u="sng" dirty="0" smtClean="0">
                <a:solidFill>
                  <a:schemeClr val="tx2"/>
                </a:solidFill>
                <a:latin typeface="Calibri" pitchFamily="34" charset="0"/>
              </a:rPr>
              <a:t>2020</a:t>
            </a:r>
            <a:endParaRPr lang="pt-BR" altLang="pt-BR" sz="1400" b="1" u="sng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6767" name="Group 14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76263" y="3141663"/>
          <a:ext cx="7991475" cy="1543050"/>
        </p:xfrm>
        <a:graphic>
          <a:graphicData uri="http://schemas.openxmlformats.org/drawingml/2006/table">
            <a:tbl>
              <a:tblPr/>
              <a:tblGrid>
                <a:gridCol w="2660650">
                  <a:extLst>
                    <a:ext uri="{9D8B030D-6E8A-4147-A177-3AD203B41FA5}"/>
                  </a:extLst>
                </a:gridCol>
                <a:gridCol w="1017587">
                  <a:extLst>
                    <a:ext uri="{9D8B030D-6E8A-4147-A177-3AD203B41FA5}"/>
                  </a:extLst>
                </a:gridCol>
                <a:gridCol w="1184275">
                  <a:extLst>
                    <a:ext uri="{9D8B030D-6E8A-4147-A177-3AD203B41FA5}"/>
                  </a:extLst>
                </a:gridCol>
                <a:gridCol w="1062038">
                  <a:extLst>
                    <a:ext uri="{9D8B030D-6E8A-4147-A177-3AD203B41FA5}"/>
                  </a:extLst>
                </a:gridCol>
                <a:gridCol w="1042987">
                  <a:extLst>
                    <a:ext uri="{9D8B030D-6E8A-4147-A177-3AD203B41FA5}"/>
                  </a:extLst>
                </a:gridCol>
                <a:gridCol w="1023938">
                  <a:extLst>
                    <a:ext uri="{9D8B030D-6E8A-4147-A177-3AD203B41FA5}"/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Consultas realizadas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1.247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907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1.018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338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3.510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1ª Consulta - acesso ao trat.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451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312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1.027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Consulta de urgência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212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186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409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318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1.125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Consultas de retorno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409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345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1.358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4661" name="Picture 569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62" name="Text Box 436"/>
          <p:cNvSpPr txBox="1">
            <a:spLocks noChangeArrowheads="1"/>
          </p:cNvSpPr>
          <p:nvPr/>
        </p:nvSpPr>
        <p:spPr bwMode="auto">
          <a:xfrm>
            <a:off x="4103688" y="4797425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>
                <a:latin typeface="Arial" charset="0"/>
              </a:rPr>
              <a:t>FONTE: Coord. de Saúde Bucal</a:t>
            </a:r>
          </a:p>
        </p:txBody>
      </p:sp>
      <p:sp>
        <p:nvSpPr>
          <p:cNvPr id="24663" name="Text Box 436"/>
          <p:cNvSpPr txBox="1">
            <a:spLocks noChangeArrowheads="1"/>
          </p:cNvSpPr>
          <p:nvPr/>
        </p:nvSpPr>
        <p:spPr bwMode="auto">
          <a:xfrm>
            <a:off x="4067175" y="2852738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>
                <a:latin typeface="Arial" charset="0"/>
              </a:rPr>
              <a:t>FONTE: Coord. de Saúde Bucal</a:t>
            </a:r>
          </a:p>
        </p:txBody>
      </p:sp>
      <p:sp>
        <p:nvSpPr>
          <p:cNvPr id="9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325395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PROGRAMA DE SAÚDE BUCAL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Gráfico 14"/>
          <p:cNvGraphicFramePr>
            <a:graphicFrameLocks/>
          </p:cNvGraphicFramePr>
          <p:nvPr/>
        </p:nvGraphicFramePr>
        <p:xfrm>
          <a:off x="153927" y="1420785"/>
          <a:ext cx="8272462" cy="4078288"/>
        </p:xfrm>
        <a:graphic>
          <a:graphicData uri="http://schemas.openxmlformats.org/presentationml/2006/ole">
            <p:oleObj spid="_x0000_s25604" name="Worksheet" r:id="rId3" imgW="7981882" imgH="3924294" progId="Excel.Sheet.8">
              <p:embed/>
            </p:oleObj>
          </a:graphicData>
        </a:graphic>
      </p:graphicFrame>
      <p:pic>
        <p:nvPicPr>
          <p:cNvPr id="5" name="Picture 6" descr="imagem copy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325395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TOTAL DE PROCEDIMENTO – 1º QUAD. 2020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96007" y="2187558"/>
            <a:ext cx="8397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22,35%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77934" y="2589201"/>
            <a:ext cx="8397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0,08%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133844" y="2990844"/>
            <a:ext cx="8397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11,92%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05546" y="3392487"/>
            <a:ext cx="8397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21,92%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13123" y="3757617"/>
            <a:ext cx="8397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9,76%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675605" y="4378338"/>
            <a:ext cx="8397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33,97%</a:t>
            </a:r>
            <a:endParaRPr lang="pt-BR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081" descr="imagem copy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8" name="Gráfico 7"/>
          <p:cNvGraphicFramePr>
            <a:graphicFrameLocks/>
          </p:cNvGraphicFramePr>
          <p:nvPr/>
        </p:nvGraphicFramePr>
        <p:xfrm>
          <a:off x="0" y="1393825"/>
          <a:ext cx="9056688" cy="5094288"/>
        </p:xfrm>
        <a:graphic>
          <a:graphicData uri="http://schemas.openxmlformats.org/presentationml/2006/ole">
            <p:oleObj spid="_x0000_s26628" name="Worksheet" r:id="rId4" imgW="8743925" imgH="4905503" progId="Excel.Sheet.8">
              <p:embed/>
            </p:oleObj>
          </a:graphicData>
        </a:graphic>
      </p:graphicFrame>
      <p:sp>
        <p:nvSpPr>
          <p:cNvPr id="5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325395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TOTAL DE PROCEDIMENTO – 1º QUAD. 2020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94364" y="2881305"/>
            <a:ext cx="8397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22,43%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091397" y="3721104"/>
            <a:ext cx="8397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33,84%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077248" y="4743468"/>
            <a:ext cx="8397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43,73%</a:t>
            </a:r>
            <a:endParaRPr lang="pt-BR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NI_201211261039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75" y="3940182"/>
            <a:ext cx="5011251" cy="266222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2" name="Imagem 11" descr="sintomas-deng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967" y="1785915"/>
            <a:ext cx="4868400" cy="18256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3" name="Imagem 12" descr="Logotipo_da_Anvis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70" y="4232286"/>
            <a:ext cx="2499286" cy="23368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Imagem 13" descr="2062904.jpg"/>
          <p:cNvPicPr>
            <a:picLocks noChangeAspect="1"/>
          </p:cNvPicPr>
          <p:nvPr/>
        </p:nvPicPr>
        <p:blipFill>
          <a:blip r:embed="rId6" cstate="print"/>
          <a:srcRect l="21678" r="11933"/>
          <a:stretch>
            <a:fillRect/>
          </a:stretch>
        </p:blipFill>
        <p:spPr>
          <a:xfrm>
            <a:off x="409518" y="325395"/>
            <a:ext cx="1473821" cy="138749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5" name="Rectangl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29686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VIGILÂNCIA A SAÚDE</a:t>
            </a:r>
          </a:p>
          <a:p>
            <a:pPr algn="ctr" eaLnBrk="1" hangingPunct="1">
              <a:defRPr/>
            </a:pP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1º Quadrimestre 2020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62466" name="Picture 2" descr="D:\Backup 16-08-2017\D\BACKUP 140717\AREATRABALHO\Documentos 2019\Audiência Pública\visa\image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622" y="2078019"/>
            <a:ext cx="1851021" cy="18510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34" name="Picture 159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9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-393768" y="215856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PLANO MUNICIPAL DE COMBATE A ARBOVIRÓSES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6" name="Imagem 15" descr="ahBzfmxvY2FsLW5ld3MtaHJkchILEgVJbWFnZRiAgIDd0-HQCgw.jpg"/>
          <p:cNvPicPr>
            <a:picLocks noChangeAspect="1"/>
          </p:cNvPicPr>
          <p:nvPr/>
        </p:nvPicPr>
        <p:blipFill>
          <a:blip r:embed="rId3"/>
          <a:srcRect l="17653" r="18040"/>
          <a:stretch>
            <a:fillRect/>
          </a:stretch>
        </p:blipFill>
        <p:spPr>
          <a:xfrm>
            <a:off x="6580215" y="836577"/>
            <a:ext cx="1424007" cy="156361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aphicFrame>
        <p:nvGraphicFramePr>
          <p:cNvPr id="23" name="Group 153"/>
          <p:cNvGraphicFramePr>
            <a:graphicFrameLocks noGrp="1"/>
          </p:cNvGraphicFramePr>
          <p:nvPr/>
        </p:nvGraphicFramePr>
        <p:xfrm>
          <a:off x="847674" y="4524390"/>
          <a:ext cx="6839939" cy="1312346"/>
        </p:xfrm>
        <a:graphic>
          <a:graphicData uri="http://schemas.openxmlformats.org/drawingml/2006/table">
            <a:tbl>
              <a:tblPr/>
              <a:tblGrid>
                <a:gridCol w="1584352"/>
                <a:gridCol w="1387189"/>
                <a:gridCol w="1452003"/>
                <a:gridCol w="1114328"/>
                <a:gridCol w="1302067"/>
              </a:tblGrid>
              <a:tr h="365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  <a:r>
                        <a:rPr kumimoji="0" 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Quadriestre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Trabalhadas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Fechados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Recusas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Positividade %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921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Pontos Estratégicos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243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13,17 </a:t>
                      </a: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75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Imóveis Especiais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21,43 </a:t>
                      </a: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75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IB – (ADL)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2.091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3.177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3,8 </a:t>
                      </a: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Text Box 6357"/>
          <p:cNvSpPr txBox="1">
            <a:spLocks noChangeArrowheads="1"/>
          </p:cNvSpPr>
          <p:nvPr/>
        </p:nvSpPr>
        <p:spPr bwMode="auto">
          <a:xfrm>
            <a:off x="774648" y="2823384"/>
            <a:ext cx="37608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">
              <a:spcBef>
                <a:spcPct val="50000"/>
              </a:spcBef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Visita a Imóveis – Agente Comunitário de Saúde</a:t>
            </a:r>
          </a:p>
        </p:txBody>
      </p:sp>
      <p:sp>
        <p:nvSpPr>
          <p:cNvPr id="25" name="Text Box 436"/>
          <p:cNvSpPr txBox="1">
            <a:spLocks noChangeArrowheads="1"/>
          </p:cNvSpPr>
          <p:nvPr/>
        </p:nvSpPr>
        <p:spPr bwMode="auto">
          <a:xfrm>
            <a:off x="592083" y="6328632"/>
            <a:ext cx="5111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lang="pt-BR" sz="1200" i="1" dirty="0">
                <a:latin typeface="Arial Narrow" pitchFamily="34" charset="0"/>
              </a:rPr>
              <a:t>FONTE: SISAWEB/atividade de vigilância e controle do </a:t>
            </a:r>
            <a:r>
              <a:rPr lang="pt-BR" sz="1200" i="1" dirty="0" err="1">
                <a:latin typeface="Arial Narrow" pitchFamily="34" charset="0"/>
              </a:rPr>
              <a:t>aedes</a:t>
            </a:r>
            <a:r>
              <a:rPr lang="pt-BR" sz="1200" i="1" dirty="0">
                <a:latin typeface="Arial Narrow" pitchFamily="34" charset="0"/>
              </a:rPr>
              <a:t> </a:t>
            </a:r>
            <a:r>
              <a:rPr lang="pt-BR" sz="1200" i="1" dirty="0" err="1">
                <a:latin typeface="Arial Narrow" pitchFamily="34" charset="0"/>
              </a:rPr>
              <a:t>aegypti</a:t>
            </a:r>
            <a:endParaRPr lang="pt-BR" sz="1200" i="1" dirty="0">
              <a:latin typeface="Arial Narrow" pitchFamily="34" charset="0"/>
            </a:endParaRPr>
          </a:p>
        </p:txBody>
      </p:sp>
      <p:sp>
        <p:nvSpPr>
          <p:cNvPr id="26" name="Text Box 6357"/>
          <p:cNvSpPr txBox="1">
            <a:spLocks noChangeArrowheads="1"/>
          </p:cNvSpPr>
          <p:nvPr/>
        </p:nvSpPr>
        <p:spPr bwMode="auto">
          <a:xfrm>
            <a:off x="4535487" y="2844792"/>
            <a:ext cx="4125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Visita a Imóveis– Agente Comunitário de Endemias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811161" y="1092168"/>
          <a:ext cx="2482884" cy="1676400"/>
        </p:xfrm>
        <a:graphic>
          <a:graphicData uri="http://schemas.openxmlformats.org/drawingml/2006/table">
            <a:tbl>
              <a:tblPr/>
              <a:tblGrid>
                <a:gridCol w="1410033"/>
                <a:gridCol w="1072851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1º Quadrimestre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Bloqueio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Trabalhadas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4.134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Fechadas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6.608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Recusas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222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Visitas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10.764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ela 27"/>
          <p:cNvGraphicFramePr>
            <a:graphicFrameLocks noGrp="1"/>
          </p:cNvGraphicFramePr>
          <p:nvPr/>
        </p:nvGraphicFramePr>
        <p:xfrm>
          <a:off x="3732201" y="1311246"/>
          <a:ext cx="2738464" cy="1097280"/>
        </p:xfrm>
        <a:graphic>
          <a:graphicData uri="http://schemas.openxmlformats.org/drawingml/2006/table">
            <a:tbl>
              <a:tblPr/>
              <a:tblGrid>
                <a:gridCol w="1315004"/>
                <a:gridCol w="142346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Denuncias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1º Quadrimestre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Sanadas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Ag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 Resolução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/>
        </p:nvGraphicFramePr>
        <p:xfrm>
          <a:off x="2052603" y="5984910"/>
          <a:ext cx="4892742" cy="274320"/>
        </p:xfrm>
        <a:graphic>
          <a:graphicData uri="http://schemas.openxmlformats.org/drawingml/2006/table">
            <a:tbl>
              <a:tblPr/>
              <a:tblGrid>
                <a:gridCol w="3656115"/>
                <a:gridCol w="123662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 DE IMÓVEIS VISITADOS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17.800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a 29"/>
          <p:cNvGraphicFramePr>
            <a:graphicFrameLocks noGrp="1"/>
          </p:cNvGraphicFramePr>
          <p:nvPr/>
        </p:nvGraphicFramePr>
        <p:xfrm>
          <a:off x="847674" y="3100383"/>
          <a:ext cx="3011475" cy="1112599"/>
        </p:xfrm>
        <a:graphic>
          <a:graphicData uri="http://schemas.openxmlformats.org/drawingml/2006/table">
            <a:tbl>
              <a:tblPr/>
              <a:tblGrid>
                <a:gridCol w="1703287"/>
                <a:gridCol w="130818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Trabalhadas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427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Fechadas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40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Recusas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96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Visitas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427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/>
        </p:nvGraphicFramePr>
        <p:xfrm>
          <a:off x="4608513" y="3136896"/>
          <a:ext cx="2921040" cy="1129424"/>
        </p:xfrm>
        <a:graphic>
          <a:graphicData uri="http://schemas.openxmlformats.org/drawingml/2006/table">
            <a:tbl>
              <a:tblPr/>
              <a:tblGrid>
                <a:gridCol w="1652138"/>
                <a:gridCol w="1268902"/>
              </a:tblGrid>
              <a:tr h="1825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Trabalhadas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2.708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3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Fechadas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3.396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Recusas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64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6.216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36"/>
          <p:cNvSpPr txBox="1">
            <a:spLocks noChangeArrowheads="1"/>
          </p:cNvSpPr>
          <p:nvPr/>
        </p:nvSpPr>
        <p:spPr bwMode="auto">
          <a:xfrm>
            <a:off x="4210050" y="6130925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b" hangingPunct="1">
              <a:spcBef>
                <a:spcPct val="50000"/>
              </a:spcBef>
            </a:pPr>
            <a:r>
              <a:rPr lang="pt-BR" altLang="pt-BR" b="1" i="1">
                <a:latin typeface="Arial" charset="0"/>
              </a:rPr>
              <a:t>FONTE: SINANNET/FATURAMENTO P.M.I./TBWEB/API-PNI/ SIM/SINASC</a:t>
            </a:r>
          </a:p>
        </p:txBody>
      </p:sp>
      <p:sp>
        <p:nvSpPr>
          <p:cNvPr id="86217" name="Rectangl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296863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DEPARTAMENTO</a:t>
            </a:r>
            <a:r>
              <a:rPr lang="pt-BR" sz="25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 DE VIGILÂNCIA EPIDEMIOLÓGICA</a:t>
            </a:r>
            <a:endParaRPr lang="pt-BR" sz="25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29700" name="Picture 211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210"/>
          <p:cNvGraphicFramePr>
            <a:graphicFrameLocks noGrp="1"/>
          </p:cNvGraphicFramePr>
          <p:nvPr/>
        </p:nvGraphicFramePr>
        <p:xfrm>
          <a:off x="0" y="1347759"/>
          <a:ext cx="8844021" cy="4743645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2">
                      <a:lumMod val="90000"/>
                    </a:schemeClr>
                  </a:outerShdw>
                </a:effectLst>
              </a:tblPr>
              <a:tblGrid>
                <a:gridCol w="4462461"/>
                <a:gridCol w="620721"/>
                <a:gridCol w="620721"/>
                <a:gridCol w="693747"/>
                <a:gridCol w="839799"/>
                <a:gridCol w="1606572"/>
              </a:tblGrid>
              <a:tr h="48640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DOENÇAS DE NOTIFICAÇÕES COMPULSORIA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9218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AGRAVOS NOTIFICADO  (TOTAL DE CASOS SUSPEITOS)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1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DOENÇAS DE NOTIFICAÇÕES COMPULSORIA CONFIRMADOS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921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DENGUE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86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HANSENIASE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1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LEPTOSPIROSE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1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SIFILIS CONGENITA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1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ACIDENTE ANIMAIS PEÇONHENTOS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1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MENINGITES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1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RUBEOLA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1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SARAMPO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1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HEPATITES VIRAIS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1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DST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1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TUBERCULOSE (CASOS NOVOS)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1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DE PROCEDIMENTOS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36"/>
          <p:cNvSpPr txBox="1">
            <a:spLocks noChangeArrowheads="1"/>
          </p:cNvSpPr>
          <p:nvPr/>
        </p:nvSpPr>
        <p:spPr bwMode="auto">
          <a:xfrm>
            <a:off x="4500563" y="6613525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b" hangingPunct="1">
              <a:spcBef>
                <a:spcPct val="50000"/>
              </a:spcBef>
            </a:pPr>
            <a:r>
              <a:rPr lang="pt-BR" altLang="pt-BR" b="1" i="1" dirty="0">
                <a:latin typeface="Arial" charset="0"/>
              </a:rPr>
              <a:t>FONTE: SINANNET/FATURAMENTO </a:t>
            </a:r>
            <a:r>
              <a:rPr lang="pt-BR" altLang="pt-BR" b="1" i="1" dirty="0" err="1">
                <a:latin typeface="Arial" charset="0"/>
              </a:rPr>
              <a:t>P.M.I.</a:t>
            </a:r>
            <a:r>
              <a:rPr lang="pt-BR" altLang="pt-BR" b="1" i="1" dirty="0">
                <a:latin typeface="Arial" charset="0"/>
              </a:rPr>
              <a:t>/TBWEB/API-PNI/ SIM/SINASC</a:t>
            </a:r>
          </a:p>
        </p:txBody>
      </p:sp>
      <p:sp>
        <p:nvSpPr>
          <p:cNvPr id="14339" name="Rectangl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DEPARTAMENTO DE VIGILÂNCIA EPIDEMIOLÓGICA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30724" name="Picture 35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34"/>
          <p:cNvGraphicFramePr>
            <a:graphicFrameLocks noGrp="1"/>
          </p:cNvGraphicFramePr>
          <p:nvPr/>
        </p:nvGraphicFramePr>
        <p:xfrm>
          <a:off x="153988" y="946116"/>
          <a:ext cx="8726727" cy="5403887"/>
        </p:xfrm>
        <a:graphic>
          <a:graphicData uri="http://schemas.openxmlformats.org/drawingml/2006/table">
            <a:tbl>
              <a:tblPr/>
              <a:tblGrid>
                <a:gridCol w="5002316"/>
                <a:gridCol w="633220"/>
                <a:gridCol w="586527"/>
                <a:gridCol w="594522"/>
                <a:gridCol w="595605"/>
                <a:gridCol w="1314537"/>
              </a:tblGrid>
              <a:tr h="37219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ATIVIDADES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5585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Nascidos Vivos ( Ocorridos no Município) e digitados pelo SVE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17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Nascidos Vivos ( Residente)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10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Nascidos Vivos &lt; 2500 gr. (Residentes no município)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97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Mãe adolescente ( Residência - (SINASC) &lt; 17 anos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97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Nº Consulta Pré Natal de 1-3  (SINASC)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17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Nº Consulta Pré Natal de 4-6  (SINASC)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20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Nº Consulta Pré Natal de 7 e + (SINASC)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20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Óbitos (residente no Município)Total e digitados - SVE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20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Natimorto (Residentes no Município) e Investigados pelo SVE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20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Óbito &lt; 28 dias (residente)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20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Óbitos &lt; 1 ano (Residentes no Município) e Investigados pelo SVE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97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Óbito Materno (Residentes)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028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Óbitos de Mulheres em Idade Fértil (Residentes) Investigado - SVE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31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Óbito mulher câncer colo útero (Residente)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7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Óbito mulher câncer Mama (Residente)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DEPARTAMENTO DE VIGILÂNCIA EPIDEMIOLÓGICA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3927" y="1603350"/>
          <a:ext cx="8543983" cy="2037390"/>
        </p:xfrm>
        <a:graphic>
          <a:graphicData uri="http://schemas.openxmlformats.org/drawingml/2006/table">
            <a:tbl>
              <a:tblPr/>
              <a:tblGrid>
                <a:gridCol w="5127721"/>
                <a:gridCol w="714945"/>
                <a:gridCol w="577082"/>
                <a:gridCol w="671442"/>
                <a:gridCol w="629633"/>
                <a:gridCol w="823160"/>
              </a:tblGrid>
              <a:tr h="27675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ATIVIDADES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4067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Óbitos Causa Indeterminada (Residentes) e Investigado pelo SVE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67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Óbito por  Doenças Cerebrovasculares  (Residentes)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59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Óbito por Diabetes(Residentes)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6">
                <a:tc>
                  <a:txBody>
                    <a:bodyPr/>
                    <a:lstStyle/>
                    <a:p>
                      <a:pPr marL="0" marR="0" lvl="0" indent="0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Óbitos Doenças hipertensivas e  Infartos do Miocárdio (IAM) (Residentes)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5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36"/>
          <p:cNvSpPr txBox="1">
            <a:spLocks noChangeArrowheads="1"/>
          </p:cNvSpPr>
          <p:nvPr/>
        </p:nvSpPr>
        <p:spPr bwMode="auto">
          <a:xfrm>
            <a:off x="4500563" y="6613525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b" hangingPunct="1">
              <a:spcBef>
                <a:spcPct val="50000"/>
              </a:spcBef>
            </a:pPr>
            <a:r>
              <a:rPr lang="pt-BR" altLang="pt-BR" b="1" i="1" dirty="0">
                <a:latin typeface="Arial" charset="0"/>
              </a:rPr>
              <a:t>FONTE: SINANNET/FATURAMENTO </a:t>
            </a:r>
            <a:r>
              <a:rPr lang="pt-BR" altLang="pt-BR" b="1" i="1" dirty="0" err="1">
                <a:latin typeface="Arial" charset="0"/>
              </a:rPr>
              <a:t>P.M.I.</a:t>
            </a:r>
            <a:r>
              <a:rPr lang="pt-BR" altLang="pt-BR" b="1" i="1" dirty="0">
                <a:latin typeface="Arial" charset="0"/>
              </a:rPr>
              <a:t>/TBWEB/API-PNI/ SIM/SINASC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03"/>
          <p:cNvSpPr>
            <a:spLocks noChangeArrowheads="1"/>
          </p:cNvSpPr>
          <p:nvPr/>
        </p:nvSpPr>
        <p:spPr bwMode="auto">
          <a:xfrm>
            <a:off x="-693738" y="-2749550"/>
            <a:ext cx="3633788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fontAlgn="b" hangingPunct="1"/>
            <a:endParaRPr lang="pt-BR" altLang="pt-BR" sz="900">
              <a:latin typeface="Arial" charset="0"/>
            </a:endParaRPr>
          </a:p>
        </p:txBody>
      </p:sp>
      <p:sp>
        <p:nvSpPr>
          <p:cNvPr id="31747" name="Rectangle 971"/>
          <p:cNvSpPr>
            <a:spLocks noChangeArrowheads="1"/>
          </p:cNvSpPr>
          <p:nvPr/>
        </p:nvSpPr>
        <p:spPr bwMode="auto">
          <a:xfrm>
            <a:off x="-693738" y="96059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t-BR" altLang="pt-BR" sz="1800">
              <a:latin typeface="Arial" charset="0"/>
            </a:endParaRPr>
          </a:p>
        </p:txBody>
      </p:sp>
      <p:sp>
        <p:nvSpPr>
          <p:cNvPr id="17413" name="Rectangle 14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rot="10800000" flipV="1">
            <a:off x="190440" y="457041"/>
            <a:ext cx="79597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tabLst>
                <a:tab pos="4229100" algn="l"/>
                <a:tab pos="4914900" algn="l"/>
              </a:tabLst>
              <a:defRPr/>
            </a:pP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Atividades e ações da  </a:t>
            </a: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Vigilância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1749" name="Rectangle 166"/>
          <p:cNvSpPr>
            <a:spLocks noChangeArrowheads="1"/>
          </p:cNvSpPr>
          <p:nvPr/>
        </p:nvSpPr>
        <p:spPr bwMode="auto">
          <a:xfrm>
            <a:off x="2592388" y="2393950"/>
            <a:ext cx="2971800" cy="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fontAlgn="b" hangingPunct="1"/>
            <a:endParaRPr lang="pt-BR" altLang="pt-BR" sz="900">
              <a:latin typeface="Arial" charset="0"/>
            </a:endParaRPr>
          </a:p>
        </p:txBody>
      </p:sp>
      <p:sp>
        <p:nvSpPr>
          <p:cNvPr id="31750" name="Text Box 284"/>
          <p:cNvSpPr txBox="1">
            <a:spLocks noChangeArrowheads="1"/>
          </p:cNvSpPr>
          <p:nvPr/>
        </p:nvSpPr>
        <p:spPr bwMode="auto">
          <a:xfrm>
            <a:off x="592083" y="4122747"/>
            <a:ext cx="7200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i="1" dirty="0">
                <a:latin typeface="Arial" charset="0"/>
                <a:cs typeface="Arial" charset="0"/>
              </a:rPr>
              <a:t>Fonte: SIVISA – Sistema de Informação em Vigilância Sanitária e Sistema de Protocolo de Denuncias da </a:t>
            </a:r>
            <a:r>
              <a:rPr lang="pt-BR" altLang="pt-BR" i="1" dirty="0" err="1">
                <a:latin typeface="Arial" charset="0"/>
                <a:cs typeface="Arial" charset="0"/>
              </a:rPr>
              <a:t>VISA-Itanhaém</a:t>
            </a:r>
            <a:r>
              <a:rPr lang="pt-BR" altLang="pt-BR" i="1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1751" name="Rectangle 286"/>
          <p:cNvSpPr>
            <a:spLocks noChangeArrowheads="1"/>
          </p:cNvSpPr>
          <p:nvPr/>
        </p:nvSpPr>
        <p:spPr bwMode="auto">
          <a:xfrm>
            <a:off x="2976563" y="2393950"/>
            <a:ext cx="2243137" cy="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fontAlgn="b" hangingPunct="1"/>
            <a:endParaRPr lang="pt-BR" altLang="pt-BR" sz="900">
              <a:latin typeface="Arial" charset="0"/>
            </a:endParaRPr>
          </a:p>
        </p:txBody>
      </p:sp>
      <p:pic>
        <p:nvPicPr>
          <p:cNvPr id="31752" name="Picture 94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93"/>
          <p:cNvGraphicFramePr>
            <a:graphicFrameLocks noGrp="1"/>
          </p:cNvGraphicFramePr>
          <p:nvPr/>
        </p:nvGraphicFramePr>
        <p:xfrm>
          <a:off x="920700" y="1457325"/>
          <a:ext cx="6553200" cy="2443798"/>
        </p:xfrm>
        <a:graphic>
          <a:graphicData uri="http://schemas.openxmlformats.org/drawingml/2006/table">
            <a:tbl>
              <a:tblPr/>
              <a:tblGrid>
                <a:gridCol w="4464050"/>
                <a:gridCol w="2089150"/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QUADRIMESTRE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Inspeções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Programadas (licença inicial, renovação e rotina)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Atendimento à Denuncias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Coleta de Amostras de 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àgua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Pró-àgua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Solicitação de Outros 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Orgãos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(Delegacia, Promotoria, etc...)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74"/>
          <p:cNvSpPr txBox="1">
            <a:spLocks noChangeArrowheads="1"/>
          </p:cNvSpPr>
          <p:nvPr/>
        </p:nvSpPr>
        <p:spPr bwMode="auto">
          <a:xfrm>
            <a:off x="44388" y="5113338"/>
            <a:ext cx="8064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i="1" dirty="0">
                <a:latin typeface="Arial" charset="0"/>
                <a:cs typeface="Arial" charset="0"/>
              </a:rPr>
              <a:t>Fonte: SIVISA – Sistema de Informação em Vigilância Sanitária e Sistema de Protocolo de Denuncias da </a:t>
            </a:r>
            <a:r>
              <a:rPr lang="pt-BR" altLang="pt-BR" i="1" dirty="0" err="1">
                <a:latin typeface="Arial" charset="0"/>
                <a:cs typeface="Arial" charset="0"/>
              </a:rPr>
              <a:t>VISA-Itanhaém</a:t>
            </a:r>
            <a:r>
              <a:rPr lang="pt-BR" altLang="pt-BR" i="1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8505" name="Rectangle 14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rot="10800000" flipV="1">
            <a:off x="227062" y="457041"/>
            <a:ext cx="79597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tabLst>
                <a:tab pos="4229100" algn="l"/>
                <a:tab pos="4914900" algn="l"/>
              </a:tabLst>
              <a:defRPr/>
            </a:pP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Atividades e ações da  Vigilância </a:t>
            </a: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Sanitária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32772" name="Picture 228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227"/>
          <p:cNvGraphicFramePr>
            <a:graphicFrameLocks noGrp="1"/>
          </p:cNvGraphicFramePr>
          <p:nvPr/>
        </p:nvGraphicFramePr>
        <p:xfrm>
          <a:off x="519057" y="1749425"/>
          <a:ext cx="7339061" cy="3205480"/>
        </p:xfrm>
        <a:graphic>
          <a:graphicData uri="http://schemas.openxmlformats.org/drawingml/2006/table">
            <a:tbl>
              <a:tblPr/>
              <a:tblGrid>
                <a:gridCol w="5597407"/>
                <a:gridCol w="1741654"/>
              </a:tblGrid>
              <a:tr h="395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Denuncias Protocoladas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Quadrimestre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Estabelecimento de Alimentos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Farmácias e Drogarias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Serviços de Saúde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Criação de Animais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Falta de Higiene e lixo em residências, terrenos, sucatas e vias públicas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027988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PROCEDIMENTOS REALIZADOS  </a:t>
            </a:r>
            <a:b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		</a:t>
            </a: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1º </a:t>
            </a: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QUADRIMESTRE </a:t>
            </a: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2020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7171" name="Picture 6" descr="110413_psf_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25" y="2205038"/>
            <a:ext cx="2663825" cy="199072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3" name="Picture 17" descr="FACHADA U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0688">
            <a:off x="250825" y="1233488"/>
            <a:ext cx="3241675" cy="2430462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4" name="Picture 2" descr="C:\Documents and Settings\comenezes\Meus documentos\Minhas imagens\Imagens Apresentação Audiência Pública\usf-loty-nova-destaq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365625"/>
            <a:ext cx="3421062" cy="18669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5" name="Picture 1" descr="C:\Documents and Settings\comenezes\Meus documentos\Minhas imagens\Imagens Apresentação Audiência Pública\reforco-samu-destaqu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308">
            <a:off x="6048375" y="3249613"/>
            <a:ext cx="2794000" cy="1522412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6" name="Picture 1" descr="C:\Documents and Settings\comenezes\Meus documentos\Minhas imagens\Imagens Apresentação Audiência Pública\premio-cini-contra-tuberculose-destaqu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149725"/>
            <a:ext cx="3060700" cy="167005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7" name="Picture 2" descr="C:\Documents and Settings\comenezes\Meus documentos\Minhas imagens\Imagens Apresentação Audiência Pública\cameras-monitoramento-upa-destaqu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92714">
            <a:off x="5364163" y="1304925"/>
            <a:ext cx="3313112" cy="180816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8" name="Picture 12" descr="Dia 01-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64734">
            <a:off x="5508625" y="4941888"/>
            <a:ext cx="3060700" cy="1668462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" name="Picture 6" descr="imagem copy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rot="10800000" flipV="1">
            <a:off x="227062" y="179343"/>
            <a:ext cx="79597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tabLst>
                <a:tab pos="4229100" algn="l"/>
                <a:tab pos="4914900" algn="l"/>
              </a:tabLst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Apreensão de Animais de Grande Porte 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28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oup 227"/>
          <p:cNvGraphicFramePr>
            <a:graphicFrameLocks noGrp="1"/>
          </p:cNvGraphicFramePr>
          <p:nvPr/>
        </p:nvGraphicFramePr>
        <p:xfrm>
          <a:off x="482544" y="654012"/>
          <a:ext cx="7485166" cy="2346960"/>
        </p:xfrm>
        <a:graphic>
          <a:graphicData uri="http://schemas.openxmlformats.org/drawingml/2006/table">
            <a:tbl>
              <a:tblPr/>
              <a:tblGrid>
                <a:gridCol w="2683147"/>
                <a:gridCol w="1600673"/>
                <a:gridCol w="1600673"/>
                <a:gridCol w="1600673"/>
              </a:tblGrid>
              <a:tr h="29210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Empresa: Rancho Rafael  </a:t>
                      </a:r>
                      <a:r>
                        <a:rPr kumimoji="0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Goes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Fortuny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489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Quadrimestre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Equinos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Apreendidos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Equinos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Resgatados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Equinos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Adotados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Equinos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no rancho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Equinos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falecidos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227"/>
          <p:cNvGraphicFramePr>
            <a:graphicFrameLocks noGrp="1"/>
          </p:cNvGraphicFramePr>
          <p:nvPr/>
        </p:nvGraphicFramePr>
        <p:xfrm>
          <a:off x="482544" y="3136896"/>
          <a:ext cx="7485166" cy="2346960"/>
        </p:xfrm>
        <a:graphic>
          <a:graphicData uri="http://schemas.openxmlformats.org/drawingml/2006/table">
            <a:tbl>
              <a:tblPr/>
              <a:tblGrid>
                <a:gridCol w="2683147"/>
                <a:gridCol w="1600673"/>
                <a:gridCol w="1600673"/>
                <a:gridCol w="1600673"/>
              </a:tblGrid>
              <a:tr h="14605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Empresa: Rancho Rafael  </a:t>
                      </a:r>
                      <a:r>
                        <a:rPr kumimoji="0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Goes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Fortuny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489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Quadrimestre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Bovinos Apreendidos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Bovinos Resgatados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Bovinos Adotados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Bovinos no rancho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Bovinos falecidos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84"/>
          <p:cNvSpPr txBox="1">
            <a:spLocks noChangeArrowheads="1"/>
          </p:cNvSpPr>
          <p:nvPr/>
        </p:nvSpPr>
        <p:spPr bwMode="auto">
          <a:xfrm>
            <a:off x="957213" y="6423066"/>
            <a:ext cx="7200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i="1" dirty="0">
                <a:latin typeface="Arial" charset="0"/>
                <a:cs typeface="Arial" charset="0"/>
              </a:rPr>
              <a:t>Fonte: </a:t>
            </a:r>
            <a:r>
              <a:rPr lang="pt-BR" altLang="pt-BR" i="1" dirty="0" smtClean="0">
                <a:latin typeface="Arial" charset="0"/>
                <a:cs typeface="Arial" charset="0"/>
              </a:rPr>
              <a:t>Vigilância Sanitária</a:t>
            </a:r>
            <a:endParaRPr lang="pt-BR" altLang="pt-BR" i="1" dirty="0">
              <a:latin typeface="Arial" charset="0"/>
              <a:cs typeface="Arial" charset="0"/>
            </a:endParaRPr>
          </a:p>
        </p:txBody>
      </p:sp>
      <p:sp>
        <p:nvSpPr>
          <p:cNvPr id="7" name="Text Box 266"/>
          <p:cNvSpPr txBox="1">
            <a:spLocks noChangeArrowheads="1"/>
          </p:cNvSpPr>
          <p:nvPr/>
        </p:nvSpPr>
        <p:spPr bwMode="auto">
          <a:xfrm>
            <a:off x="446031" y="5510241"/>
            <a:ext cx="810101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1400" b="1" dirty="0" smtClean="0">
                <a:solidFill>
                  <a:schemeClr val="tx2"/>
                </a:solidFill>
                <a:latin typeface="Constantia" pitchFamily="18" charset="0"/>
              </a:rPr>
              <a:t>Observações:</a:t>
            </a:r>
          </a:p>
          <a:p>
            <a:pPr eaLnBrk="1" hangingPunct="1">
              <a:spcBef>
                <a:spcPct val="50000"/>
              </a:spcBef>
              <a:buFont typeface="Wingdings"/>
              <a:buChar char="Ø"/>
            </a:pPr>
            <a:r>
              <a:rPr lang="pt-BR" altLang="pt-BR" sz="1400" b="1" dirty="0" smtClean="0">
                <a:solidFill>
                  <a:schemeClr val="tx2"/>
                </a:solidFill>
                <a:latin typeface="Constantia" pitchFamily="18" charset="0"/>
              </a:rPr>
              <a:t>No mês de Outubro/2018 foram apreendidos 01 cabra, 01 carneiro, 01 bode e 01 ovelha,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400" b="1" dirty="0" smtClean="0">
                <a:solidFill>
                  <a:schemeClr val="tx2"/>
                </a:solidFill>
                <a:latin typeface="Constantia" pitchFamily="18" charset="0"/>
              </a:rPr>
              <a:t>sendo as únicas apreensões de animais desta espécie no período</a:t>
            </a:r>
          </a:p>
          <a:p>
            <a:pPr eaLnBrk="1" hangingPunct="1">
              <a:spcBef>
                <a:spcPct val="50000"/>
              </a:spcBef>
              <a:buFont typeface="Wingdings"/>
              <a:buChar char="Ø"/>
            </a:pPr>
            <a:r>
              <a:rPr lang="pt-BR" altLang="pt-BR" sz="1400" b="1" dirty="0" smtClean="0">
                <a:solidFill>
                  <a:schemeClr val="tx2"/>
                </a:solidFill>
                <a:latin typeface="Constantia" pitchFamily="18" charset="0"/>
              </a:rPr>
              <a:t>Não houveram apreensões de animais suínos</a:t>
            </a:r>
            <a:endParaRPr lang="pt-BR" altLang="pt-BR" sz="1400" b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11188" y="404813"/>
            <a:ext cx="795655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r>
              <a:rPr lang="pt-BR" sz="25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PRESTAÇÃO DE CONTAS  </a:t>
            </a:r>
            <a:br>
              <a:rPr lang="pt-BR" sz="25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pt-BR" sz="25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		</a:t>
            </a:r>
            <a:r>
              <a:rPr lang="pt-BR" sz="2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1º </a:t>
            </a:r>
            <a:r>
              <a:rPr lang="pt-BR" sz="25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QUADRIMESTRE </a:t>
            </a:r>
            <a:r>
              <a:rPr lang="pt-BR" sz="2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2020</a:t>
            </a:r>
            <a:endParaRPr lang="pt-BR" sz="25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pSp>
        <p:nvGrpSpPr>
          <p:cNvPr id="33795" name="Grupo 1"/>
          <p:cNvGrpSpPr>
            <a:grpSpLocks/>
          </p:cNvGrpSpPr>
          <p:nvPr/>
        </p:nvGrpSpPr>
        <p:grpSpPr bwMode="auto">
          <a:xfrm>
            <a:off x="647700" y="1736725"/>
            <a:ext cx="7561263" cy="4181475"/>
            <a:chOff x="647700" y="1736725"/>
            <a:chExt cx="7561263" cy="4181475"/>
          </a:xfrm>
        </p:grpSpPr>
        <p:pic>
          <p:nvPicPr>
            <p:cNvPr id="33797" name="Picture 6" descr="grafico_de_planilha_financeira_projeto_dsd_consultore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39863" y="2133600"/>
              <a:ext cx="6769100" cy="3784600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33798" name="Picture 8" descr="cifra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7700" y="1736725"/>
              <a:ext cx="1247775" cy="1576388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pic>
        <p:nvPicPr>
          <p:cNvPr id="7" name="Picture 6" descr="imagem copy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36830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 Receita da Prefeitura Municipal de </a:t>
            </a:r>
            <a:r>
              <a:rPr lang="pt-BR" sz="2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Itanhaém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34819" name="Picture 370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1300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23850" y="1125538"/>
          <a:ext cx="8357607" cy="4635779"/>
        </p:xfrm>
        <a:graphic>
          <a:graphicData uri="http://schemas.openxmlformats.org/drawingml/2006/table">
            <a:tbl>
              <a:tblPr/>
              <a:tblGrid>
                <a:gridCol w="1007990">
                  <a:extLst>
                    <a:ext uri="{9D8B030D-6E8A-4147-A177-3AD203B41FA5}"/>
                  </a:extLst>
                </a:gridCol>
                <a:gridCol w="2860979">
                  <a:extLst>
                    <a:ext uri="{9D8B030D-6E8A-4147-A177-3AD203B41FA5}"/>
                  </a:extLst>
                </a:gridCol>
                <a:gridCol w="1217916">
                  <a:extLst>
                    <a:ext uri="{9D8B030D-6E8A-4147-A177-3AD203B41FA5}"/>
                  </a:extLst>
                </a:gridCol>
                <a:gridCol w="1540473">
                  <a:extLst>
                    <a:ext uri="{9D8B030D-6E8A-4147-A177-3AD203B41FA5}"/>
                  </a:extLst>
                </a:gridCol>
                <a:gridCol w="1730249">
                  <a:extLst>
                    <a:ext uri="{9D8B030D-6E8A-4147-A177-3AD203B41FA5}"/>
                  </a:extLst>
                </a:gridCol>
              </a:tblGrid>
              <a:tr h="2460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FONTE</a:t>
                      </a:r>
                    </a:p>
                  </a:txBody>
                  <a:tcPr marL="89993" marR="89993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1º Quadrimestre</a:t>
                      </a:r>
                    </a:p>
                  </a:txBody>
                  <a:tcPr marL="89993" marR="89993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Até o 2º Quadrimestre</a:t>
                      </a:r>
                    </a:p>
                  </a:txBody>
                  <a:tcPr marL="89993" marR="89993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Até o 3º Quadrimestre</a:t>
                      </a:r>
                    </a:p>
                  </a:txBody>
                  <a:tcPr marL="89993" marR="89993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IMPOSTOS (I)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ITR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- 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IPTU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27.625.404,05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IRRF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6.810.529,48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ITBI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3.405.754,66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ISS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5.188.272,87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Multa e Juros de Mora de Impostos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   166.684,59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Multa e Juros de Mora da Dívida Ativa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4.539.057,33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Divida Ativa de Impostos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6.284.268,14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RECURSO PRÓPRIO (I)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54.019.971,12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TRANSFERÊNCIAS DA UNIÃO (II)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Cota-Parte FPM (100%)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14.982.888,69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Cota-Parte ITR (100%)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       1.421,59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TRANSFERÊNCIAS DO ESTADO (III)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Cota-Parte ICMS (100%)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10.008.048,05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Cota-Parte IPVA (100%)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6.343.822,92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Cota-Parte IPI – Exportação (100%)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     70.009,83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DE RECURSOS FEDERAIS E ESTADUAIS (II + III)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31.406.191,08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3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RECEITA TOTAL (I+II+III)</a:t>
                      </a: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85.426.162,20 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60" name="Picture 557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252369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 Receita da </a:t>
            </a: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Secretaria de Saúde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7" name="Group 59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82600" y="822325"/>
          <a:ext cx="8339138" cy="4580705"/>
        </p:xfrm>
        <a:graphic>
          <a:graphicData uri="http://schemas.openxmlformats.org/drawingml/2006/table">
            <a:tbl>
              <a:tblPr/>
              <a:tblGrid>
                <a:gridCol w="3230440">
                  <a:extLst>
                    <a:ext uri="{9D8B030D-6E8A-4147-A177-3AD203B41FA5}"/>
                  </a:extLst>
                </a:gridCol>
                <a:gridCol w="1666812">
                  <a:extLst>
                    <a:ext uri="{9D8B030D-6E8A-4147-A177-3AD203B41FA5}"/>
                  </a:extLst>
                </a:gridCol>
                <a:gridCol w="1684591">
                  <a:extLst>
                    <a:ext uri="{9D8B030D-6E8A-4147-A177-3AD203B41FA5}"/>
                  </a:extLst>
                </a:gridCol>
                <a:gridCol w="1757295">
                  <a:extLst>
                    <a:ext uri="{9D8B030D-6E8A-4147-A177-3AD203B41FA5}"/>
                  </a:extLst>
                </a:gridCol>
              </a:tblGrid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1º Quadrimestre</a:t>
                      </a: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2º Quadrimestre</a:t>
                      </a: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3º Quadrimestre</a:t>
                      </a: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Atenção Básica</a:t>
                      </a: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R$ 2.367.321,03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Atenção MAC Ambulatorial e Hospitalar</a:t>
                      </a: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R$ 3.002.706,28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Vigilância em Saúde</a:t>
                      </a: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R$ 255.587,32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Assistência Farmacêutica</a:t>
                      </a: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R$ 130.663,88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Auxilio enfrentamento á pandemia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R$ 950.293,57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UNIÃO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R$ 6.706.572,08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Certa,Projeto Verão,Diabetes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R$ 526.372,50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Auxilio  enfrentamento á pandemia 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R$ 803.968,00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82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ESTADO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R$ 1.330.340,50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de Outros Municípios</a:t>
                      </a: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R$ 360.000,00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OUTROS MUNICÍPIOS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R$ 360.000,00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receitas para financiamento da saúde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R$ 12.429,36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OUTRAS RECEITAS DO SUS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R$ 12.429,36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4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PODER JUDICIÁRIO (Auxílio no enfrentamento a pandemia COVID-19)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R$ 199.978,05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GERAL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R$ 8.609.319,99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225425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 Despesas da Secretaria Municipal de Saúde</a:t>
            </a:r>
          </a:p>
        </p:txBody>
      </p:sp>
      <p:pic>
        <p:nvPicPr>
          <p:cNvPr id="36867" name="Picture 45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ítulo 1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0" y="24066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bIns="0" anchor="ctr"/>
          <a:lstStyle/>
          <a:p>
            <a:pPr algn="ctr" eaLnBrk="1" hangingPunct="1">
              <a:defRPr/>
            </a:pPr>
            <a:r>
              <a:rPr lang="pt-B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Descrição Simplificada das Despesas da Secretaria de Saúde</a:t>
            </a:r>
          </a:p>
        </p:txBody>
      </p:sp>
      <p:sp>
        <p:nvSpPr>
          <p:cNvPr id="36869" name="Text Box 266"/>
          <p:cNvSpPr txBox="1">
            <a:spLocks noChangeArrowheads="1"/>
          </p:cNvSpPr>
          <p:nvPr/>
        </p:nvSpPr>
        <p:spPr bwMode="auto">
          <a:xfrm>
            <a:off x="482544" y="6340475"/>
            <a:ext cx="810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1400" b="1" dirty="0">
                <a:solidFill>
                  <a:schemeClr val="tx2"/>
                </a:solidFill>
                <a:latin typeface="Constantia" pitchFamily="18" charset="0"/>
              </a:rPr>
              <a:t>EC 29/2000 - Porcentagem de Recurso próprio investida em Saúde no Quadrimestre baseado na Receita Municipal</a:t>
            </a:r>
          </a:p>
        </p:txBody>
      </p:sp>
      <p:graphicFrame>
        <p:nvGraphicFramePr>
          <p:cNvPr id="8" name="Group 42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79388" y="1052513"/>
          <a:ext cx="8785225" cy="1311274"/>
        </p:xfrm>
        <a:graphic>
          <a:graphicData uri="http://schemas.openxmlformats.org/drawingml/2006/table">
            <a:tbl>
              <a:tblPr/>
              <a:tblGrid>
                <a:gridCol w="2744787">
                  <a:extLst>
                    <a:ext uri="{9D8B030D-6E8A-4147-A177-3AD203B41FA5}"/>
                  </a:extLst>
                </a:gridCol>
                <a:gridCol w="1838325">
                  <a:extLst>
                    <a:ext uri="{9D8B030D-6E8A-4147-A177-3AD203B41FA5}"/>
                  </a:extLst>
                </a:gridCol>
                <a:gridCol w="2101850">
                  <a:extLst>
                    <a:ext uri="{9D8B030D-6E8A-4147-A177-3AD203B41FA5}"/>
                  </a:extLst>
                </a:gridCol>
                <a:gridCol w="2100263">
                  <a:extLst>
                    <a:ext uri="{9D8B030D-6E8A-4147-A177-3AD203B41FA5}"/>
                  </a:extLst>
                </a:gridCol>
              </a:tblGrid>
              <a:tr h="304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Fonte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Quad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Até o 2º </a:t>
                      </a: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Quad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Até o 3º </a:t>
                      </a: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Quad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Recursos SUS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R$ 8.409.341,94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Recursos Próprios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R$ 27.986.666,92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R$ 36.396.008,86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9" name="Group 42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90500" y="2917825"/>
          <a:ext cx="8894763" cy="2438400"/>
        </p:xfrm>
        <a:graphic>
          <a:graphicData uri="http://schemas.openxmlformats.org/drawingml/2006/table">
            <a:tbl>
              <a:tblPr/>
              <a:tblGrid>
                <a:gridCol w="2879467">
                  <a:extLst>
                    <a:ext uri="{9D8B030D-6E8A-4147-A177-3AD203B41FA5}"/>
                  </a:extLst>
                </a:gridCol>
                <a:gridCol w="1830466">
                  <a:extLst>
                    <a:ext uri="{9D8B030D-6E8A-4147-A177-3AD203B41FA5}"/>
                  </a:extLst>
                </a:gridCol>
                <a:gridCol w="2092415">
                  <a:extLst>
                    <a:ext uri="{9D8B030D-6E8A-4147-A177-3AD203B41FA5}"/>
                  </a:extLst>
                </a:gridCol>
                <a:gridCol w="2092415">
                  <a:extLst>
                    <a:ext uri="{9D8B030D-6E8A-4147-A177-3AD203B41FA5}"/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Fonte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1º </a:t>
                      </a: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Quad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Até o 2º </a:t>
                      </a: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Quad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Até o 3º </a:t>
                      </a: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Quad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Despesas Correntes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Pessoal e Encargos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R$ 21.812.492,76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Consumo e Serviços de Terceiros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R$ 14.385.503,48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Despesas de Capital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Investimentos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R$ 198.012,62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R$ 36.396.008,86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 29/2000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31,45%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0" y="215856"/>
            <a:ext cx="9144000" cy="58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bIns="0" anchor="ctr"/>
          <a:lstStyle/>
          <a:p>
            <a:pPr algn="ctr" eaLnBrk="1" hangingPunct="1"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Despesas </a:t>
            </a: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da Secretaria de </a:t>
            </a: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Saúde por </a:t>
            </a:r>
            <a:r>
              <a:rPr lang="pt-BR" sz="2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Subfunção</a:t>
            </a:r>
            <a:endParaRPr lang="pt-BR" sz="26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Group 42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36492" y="1092168"/>
          <a:ext cx="8057701" cy="2500362"/>
        </p:xfrm>
        <a:graphic>
          <a:graphicData uri="http://schemas.openxmlformats.org/drawingml/2006/table">
            <a:tbl>
              <a:tblPr/>
              <a:tblGrid>
                <a:gridCol w="3182889">
                  <a:extLst>
                    <a:ext uri="{9D8B030D-6E8A-4147-A177-3AD203B41FA5}"/>
                  </a:extLst>
                </a:gridCol>
                <a:gridCol w="3762693">
                  <a:extLst>
                    <a:ext uri="{9D8B030D-6E8A-4147-A177-3AD203B41FA5}"/>
                  </a:extLst>
                </a:gridCol>
                <a:gridCol w="1112119"/>
              </a:tblGrid>
              <a:tr h="304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Subfunções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Despesas Liquidadas até 1º Quadrimestre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Atenção Básica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R$ 6.823.534,87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18,75%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48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Atenção Especializada e Rede de Urgência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R$ 15.812.822,79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43,45%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Assistência Farmacêutica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R$ 216.667,00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0,59%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Vigilância a Saúde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R$ 1.079.764,42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2,97%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Outras </a:t>
                      </a:r>
                      <a:r>
                        <a:rPr kumimoji="0" lang="pt-B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Subfunções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R$ 12.463.219,78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34,24%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R$ 36.396.008,86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 Box 266"/>
          <p:cNvSpPr txBox="1">
            <a:spLocks noChangeArrowheads="1"/>
          </p:cNvSpPr>
          <p:nvPr/>
        </p:nvSpPr>
        <p:spPr bwMode="auto">
          <a:xfrm>
            <a:off x="153927" y="3575052"/>
            <a:ext cx="8101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1400" b="1" dirty="0" smtClean="0">
                <a:solidFill>
                  <a:schemeClr val="tx2"/>
                </a:solidFill>
                <a:latin typeface="Constantia" pitchFamily="18" charset="0"/>
              </a:rPr>
              <a:t>*Obrigações Patronais; Processos Judiciais; Isonomia; Alugueis; Impressões; Auxílio Alimentação; Auxílio Moradia; Indenizações e Restituição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80006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8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Obrigado!</a:t>
            </a:r>
            <a:endParaRPr lang="pt-BR" sz="8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  <a:cs typeface="Arial" charset="0"/>
            </a:endParaRPr>
          </a:p>
        </p:txBody>
      </p:sp>
      <p:pic>
        <p:nvPicPr>
          <p:cNvPr id="3" name="Picture 8" descr="imagem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636838"/>
            <a:ext cx="189388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81220" y="5911884"/>
            <a:ext cx="579596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t-BR" altLang="pt-BR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Elaborada por:</a:t>
            </a:r>
          </a:p>
          <a:p>
            <a:pPr algn="r" eaLnBrk="1" hangingPunct="1">
              <a:spcBef>
                <a:spcPct val="50000"/>
              </a:spcBef>
            </a:pPr>
            <a:r>
              <a:rPr lang="pt-BR" altLang="pt-BR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Ivone S. </a:t>
            </a:r>
            <a:r>
              <a:rPr lang="pt-BR" altLang="pt-B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Santos, Maurício Rangel e </a:t>
            </a:r>
            <a:r>
              <a:rPr lang="pt-BR" altLang="pt-BR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Yuri A. </a:t>
            </a:r>
            <a:r>
              <a:rPr lang="pt-BR" altLang="pt-BR" sz="2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Rosendo</a:t>
            </a:r>
            <a:endParaRPr lang="pt-BR" altLang="pt-BR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UPA – </a:t>
            </a: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UNIDADE DE PRONTO ATENDIMENTO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10428" name="Group 188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738188" y="1092200"/>
          <a:ext cx="7825189" cy="1274763"/>
        </p:xfrm>
        <a:graphic>
          <a:graphicData uri="http://schemas.openxmlformats.org/drawingml/2006/table">
            <a:tbl>
              <a:tblPr/>
              <a:tblGrid>
                <a:gridCol w="2004936">
                  <a:extLst>
                    <a:ext uri="{9D8B030D-6E8A-4147-A177-3AD203B41FA5}"/>
                  </a:extLst>
                </a:gridCol>
                <a:gridCol w="1051243">
                  <a:extLst>
                    <a:ext uri="{9D8B030D-6E8A-4147-A177-3AD203B41FA5}"/>
                  </a:extLst>
                </a:gridCol>
                <a:gridCol w="984108">
                  <a:extLst>
                    <a:ext uri="{9D8B030D-6E8A-4147-A177-3AD203B41FA5}"/>
                  </a:extLst>
                </a:gridCol>
                <a:gridCol w="1109980">
                  <a:extLst>
                    <a:ext uri="{9D8B030D-6E8A-4147-A177-3AD203B41FA5}"/>
                  </a:extLst>
                </a:gridCol>
                <a:gridCol w="1209042">
                  <a:extLst>
                    <a:ext uri="{9D8B030D-6E8A-4147-A177-3AD203B41FA5}"/>
                  </a:extLst>
                </a:gridCol>
                <a:gridCol w="1465880">
                  <a:extLst>
                    <a:ext uri="{9D8B030D-6E8A-4147-A177-3AD203B41FA5}"/>
                  </a:extLst>
                </a:gridCol>
              </a:tblGrid>
              <a:tr h="28733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PROCEDIMENTOS APROVADOS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Quadrimestre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Procedimentos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61.789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63.445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54.959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Arial" pitchFamily="34" charset="0"/>
                          <a:cs typeface="Arial" pitchFamily="34" charset="0"/>
                        </a:rPr>
                        <a:t>180.193</a:t>
                      </a:r>
                      <a:endParaRPr lang="pt-B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34,29%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35,21%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30,50%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251" name="Text Box 436"/>
          <p:cNvSpPr txBox="1">
            <a:spLocks noChangeArrowheads="1"/>
          </p:cNvSpPr>
          <p:nvPr/>
        </p:nvSpPr>
        <p:spPr bwMode="auto">
          <a:xfrm>
            <a:off x="6659563" y="5805488"/>
            <a:ext cx="154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>
                <a:latin typeface="Arial" pitchFamily="34" charset="0"/>
                <a:cs typeface="Arial" pitchFamily="34" charset="0"/>
              </a:rPr>
              <a:t>FONTE: 4R Sistemas</a:t>
            </a:r>
          </a:p>
        </p:txBody>
      </p:sp>
      <p:sp>
        <p:nvSpPr>
          <p:cNvPr id="9252" name="Text Box 436"/>
          <p:cNvSpPr txBox="1">
            <a:spLocks noChangeArrowheads="1"/>
          </p:cNvSpPr>
          <p:nvPr/>
        </p:nvSpPr>
        <p:spPr bwMode="auto">
          <a:xfrm>
            <a:off x="4535487" y="2333610"/>
            <a:ext cx="403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 dirty="0">
                <a:latin typeface="Arial" pitchFamily="34" charset="0"/>
                <a:cs typeface="Arial" pitchFamily="34" charset="0"/>
              </a:rPr>
              <a:t>FONTE: Sistema de Informação Ambulatorial - SIA / DATASUS</a:t>
            </a:r>
          </a:p>
        </p:txBody>
      </p:sp>
      <p:graphicFrame>
        <p:nvGraphicFramePr>
          <p:cNvPr id="10429" name="Group 189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82600" y="2698750"/>
          <a:ext cx="8178155" cy="3122612"/>
        </p:xfrm>
        <a:graphic>
          <a:graphicData uri="http://schemas.openxmlformats.org/drawingml/2006/table">
            <a:tbl>
              <a:tblPr/>
              <a:tblGrid>
                <a:gridCol w="2609194">
                  <a:extLst>
                    <a:ext uri="{9D8B030D-6E8A-4147-A177-3AD203B41FA5}"/>
                  </a:extLst>
                </a:gridCol>
                <a:gridCol w="1051243">
                  <a:extLst>
                    <a:ext uri="{9D8B030D-6E8A-4147-A177-3AD203B41FA5}"/>
                  </a:extLst>
                </a:gridCol>
                <a:gridCol w="930593">
                  <a:extLst>
                    <a:ext uri="{9D8B030D-6E8A-4147-A177-3AD203B41FA5}"/>
                  </a:extLst>
                </a:gridCol>
                <a:gridCol w="1109980">
                  <a:extLst>
                    <a:ext uri="{9D8B030D-6E8A-4147-A177-3AD203B41FA5}"/>
                  </a:extLst>
                </a:gridCol>
                <a:gridCol w="1090930">
                  <a:extLst>
                    <a:ext uri="{9D8B030D-6E8A-4147-A177-3AD203B41FA5}"/>
                  </a:extLst>
                </a:gridCol>
                <a:gridCol w="1386215">
                  <a:extLst>
                    <a:ext uri="{9D8B030D-6E8A-4147-A177-3AD203B41FA5}"/>
                  </a:extLst>
                </a:gridCol>
              </a:tblGrid>
              <a:tr h="28892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NÚMERO 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PACIENTES ATENDIDOS</a:t>
                      </a: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9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UPA</a:t>
                      </a: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Quadrimestre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Clínico Geral</a:t>
                      </a: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12.798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10.892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9.573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5.470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38.733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Pediatria</a:t>
                      </a: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3.040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2.301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1.902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453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7.696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Enfermagem</a:t>
                      </a: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404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361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289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218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1.272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Emergências</a:t>
                      </a: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683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579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538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291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2.091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Trauma</a:t>
                      </a: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701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574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440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247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1.962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Buco</a:t>
                      </a: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Maxilo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17.626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14.709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12.744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6.680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51.759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Média de Pacientes/Dia</a:t>
                      </a: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568</a:t>
                      </a:r>
                      <a:endParaRPr lang="pt-BR" sz="1400" b="1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507</a:t>
                      </a:r>
                      <a:endParaRPr lang="pt-BR" sz="1400" b="1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411</a:t>
                      </a:r>
                      <a:endParaRPr lang="pt-BR" sz="1400" b="1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222</a:t>
                      </a:r>
                      <a:endParaRPr lang="pt-BR" sz="1400" b="1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427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9327" name="Picture 4081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81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5151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5151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9" name="Text Box 67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74" name="Text Box 72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75" name="Text Box 73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76" name="Text Box 74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77" name="Text Box 7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3152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0" name="Text Box 78"/>
          <p:cNvSpPr txBox="1">
            <a:spLocks noChangeArrowheads="1"/>
          </p:cNvSpPr>
          <p:nvPr/>
        </p:nvSpPr>
        <p:spPr bwMode="auto">
          <a:xfrm>
            <a:off x="3152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1" name="Text Box 79"/>
          <p:cNvSpPr txBox="1">
            <a:spLocks noChangeArrowheads="1"/>
          </p:cNvSpPr>
          <p:nvPr/>
        </p:nvSpPr>
        <p:spPr bwMode="auto">
          <a:xfrm>
            <a:off x="3152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2" name="Text Box 80"/>
          <p:cNvSpPr txBox="1">
            <a:spLocks noChangeArrowheads="1"/>
          </p:cNvSpPr>
          <p:nvPr/>
        </p:nvSpPr>
        <p:spPr bwMode="auto">
          <a:xfrm>
            <a:off x="3152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3" name="Text Box 81"/>
          <p:cNvSpPr txBox="1">
            <a:spLocks noChangeArrowheads="1"/>
          </p:cNvSpPr>
          <p:nvPr/>
        </p:nvSpPr>
        <p:spPr bwMode="auto">
          <a:xfrm>
            <a:off x="3152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4" name="Text Box 82"/>
          <p:cNvSpPr txBox="1">
            <a:spLocks noChangeArrowheads="1"/>
          </p:cNvSpPr>
          <p:nvPr/>
        </p:nvSpPr>
        <p:spPr bwMode="auto">
          <a:xfrm>
            <a:off x="2924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5" name="Text Box 83"/>
          <p:cNvSpPr txBox="1">
            <a:spLocks noChangeArrowheads="1"/>
          </p:cNvSpPr>
          <p:nvPr/>
        </p:nvSpPr>
        <p:spPr bwMode="auto">
          <a:xfrm>
            <a:off x="2924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6" name="Text Box 84"/>
          <p:cNvSpPr txBox="1">
            <a:spLocks noChangeArrowheads="1"/>
          </p:cNvSpPr>
          <p:nvPr/>
        </p:nvSpPr>
        <p:spPr bwMode="auto">
          <a:xfrm>
            <a:off x="2924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7" name="Text Box 85"/>
          <p:cNvSpPr txBox="1">
            <a:spLocks noChangeArrowheads="1"/>
          </p:cNvSpPr>
          <p:nvPr/>
        </p:nvSpPr>
        <p:spPr bwMode="auto">
          <a:xfrm>
            <a:off x="2924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8" name="Text Box 86"/>
          <p:cNvSpPr txBox="1">
            <a:spLocks noChangeArrowheads="1"/>
          </p:cNvSpPr>
          <p:nvPr/>
        </p:nvSpPr>
        <p:spPr bwMode="auto">
          <a:xfrm>
            <a:off x="2924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9" name="Text Box 87"/>
          <p:cNvSpPr txBox="1">
            <a:spLocks noChangeArrowheads="1"/>
          </p:cNvSpPr>
          <p:nvPr/>
        </p:nvSpPr>
        <p:spPr bwMode="auto">
          <a:xfrm>
            <a:off x="3152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90" name="Text Box 88"/>
          <p:cNvSpPr txBox="1">
            <a:spLocks noChangeArrowheads="1"/>
          </p:cNvSpPr>
          <p:nvPr/>
        </p:nvSpPr>
        <p:spPr bwMode="auto">
          <a:xfrm>
            <a:off x="2924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91" name="Text Box 89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92" name="Text Box 90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93" name="Text Box 91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94" name="Text Box 92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95" name="Text Box 93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96" name="Text Box 94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97" name="Text Box 95"/>
          <p:cNvSpPr txBox="1">
            <a:spLocks noChangeArrowheads="1"/>
          </p:cNvSpPr>
          <p:nvPr/>
        </p:nvSpPr>
        <p:spPr bwMode="auto">
          <a:xfrm>
            <a:off x="3152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2924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99" name="Text Box 97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00" name="Text Box 98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02" name="Text Box 100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03" name="Text Box 101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04" name="Text Box 102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05" name="Text Box 103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06" name="Text Box 104"/>
          <p:cNvSpPr txBox="1">
            <a:spLocks noChangeArrowheads="1"/>
          </p:cNvSpPr>
          <p:nvPr/>
        </p:nvSpPr>
        <p:spPr bwMode="auto">
          <a:xfrm>
            <a:off x="3676650" y="742950"/>
            <a:ext cx="76200" cy="19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07" name="Text Box 105"/>
          <p:cNvSpPr txBox="1">
            <a:spLocks noChangeArrowheads="1"/>
          </p:cNvSpPr>
          <p:nvPr/>
        </p:nvSpPr>
        <p:spPr bwMode="auto">
          <a:xfrm>
            <a:off x="3548589" y="698500"/>
            <a:ext cx="76200" cy="19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08" name="Text Box 106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09" name="Text Box 107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10" name="Text Box 108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11" name="Text Box 109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12" name="Text Box 110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13" name="Text Box 111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14" name="Text Box 112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15" name="Text Box 113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16" name="Text Box 114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17" name="Text Box 115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18" name="Text Box 116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19" name="Text Box 117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20" name="Text Box 118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21" name="Text Box 119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22" name="Text Box 120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23" name="Text Box 121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24" name="Text Box 122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25" name="Text Box 123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26" name="Text Box 124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27" name="Text Box 125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28" name="Text Box 126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29" name="Text Box 127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0" name="Text Box 128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1" name="Text Box 129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2" name="Text Box 130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3" name="Text Box 131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4" name="Text Box 132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5" name="Text Box 133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6" name="Text Box 134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7" name="Text Box 13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8" name="Text Box 136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9" name="Text Box 137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0" name="Text Box 138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1" name="Text Box 139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2" name="Text Box 140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" name="Text Box 141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4" name="Text Box 142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5" name="Text Box 143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6" name="Text Box 144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7" name="Text Box 14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8" name="Text Box 146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9" name="Text Box 147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50" name="Text Box 148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51" name="Text Box 149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52" name="Text Box 150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53" name="Text Box 151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54" name="Text Box 152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55" name="Text Box 153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56" name="Text Box 154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57" name="Text Box 15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58" name="Text Box 156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59" name="Text Box 157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60" name="Text Box 158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61" name="Text Box 159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62" name="Text Box 160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63" name="Text Box 161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64" name="Text Box 162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65" name="Text Box 163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66" name="Text Box 164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67" name="Text Box 16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68" name="Text Box 166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69" name="Text Box 167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70" name="Text Box 168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71" name="Text Box 169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72" name="Text Box 170"/>
          <p:cNvSpPr txBox="1">
            <a:spLocks noChangeArrowheads="1"/>
          </p:cNvSpPr>
          <p:nvPr/>
        </p:nvSpPr>
        <p:spPr bwMode="auto">
          <a:xfrm>
            <a:off x="9923318" y="614795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73" name="Text Box 171"/>
          <p:cNvSpPr txBox="1">
            <a:spLocks noChangeArrowheads="1"/>
          </p:cNvSpPr>
          <p:nvPr/>
        </p:nvSpPr>
        <p:spPr bwMode="auto">
          <a:xfrm>
            <a:off x="9920894" y="625186"/>
            <a:ext cx="45719" cy="18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75" name="Text Box 1"/>
          <p:cNvSpPr txBox="1">
            <a:spLocks noChangeArrowheads="1"/>
          </p:cNvSpPr>
          <p:nvPr/>
        </p:nvSpPr>
        <p:spPr bwMode="auto">
          <a:xfrm>
            <a:off x="65151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76" name="Text Box 2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77" name="Text Box 3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78" name="Text Box 4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79" name="Text Box 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80" name="Text Box 6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81" name="Text Box 7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82" name="Text Box 8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83" name="Text Box 9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84" name="Text Box 10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85" name="Text Box 11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86" name="Text Box 12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87" name="Text Box 13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88" name="Text Box 14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89" name="Text Box 1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0" name="Text Box 16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1" name="Text Box 17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2" name="Text Box 18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3" name="Text Box 19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4" name="Text Box 20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5" name="Text Box 21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6" name="Text Box 23"/>
          <p:cNvSpPr txBox="1">
            <a:spLocks noChangeArrowheads="1"/>
          </p:cNvSpPr>
          <p:nvPr/>
        </p:nvSpPr>
        <p:spPr bwMode="auto">
          <a:xfrm>
            <a:off x="65151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7" name="Text Box 24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8" name="Text Box 25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9" name="Text Box 26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0" name="Text Box 27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1" name="Text Box 28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2" name="Text Box 29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3" name="Text Box 30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4" name="Text Box 31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" name="Text Box 32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6" name="Text Box 33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7" name="Text Box 34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8" name="Text Box 3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9" name="Text Box 36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10" name="Text Box 37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11" name="Text Box 38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12" name="Text Box 39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13" name="Text Box 40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14" name="Text Box 41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15" name="Text Box 42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16" name="Text Box 43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17" name="Text Box 44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18" name="Text Box 4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19" name="Text Box 46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20" name="Text Box 47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21" name="Text Box 48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22" name="Text Box 49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23" name="Text Box 50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24" name="Text Box 51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25" name="Text Box 52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26" name="Text Box 53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27" name="Text Box 54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28" name="Text Box 5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29" name="Text Box 56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30" name="Text Box 57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31" name="Text Box 58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32" name="Text Box 59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33" name="Text Box 60"/>
          <p:cNvSpPr txBox="1">
            <a:spLocks noChangeArrowheads="1"/>
          </p:cNvSpPr>
          <p:nvPr/>
        </p:nvSpPr>
        <p:spPr bwMode="auto">
          <a:xfrm>
            <a:off x="7496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34" name="Text Box 61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35" name="Text Box 62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36" name="Text Box 63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37" name="Text Box 64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38" name="Text Box 6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39" name="Text Box 66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40" name="Text Box 67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41" name="Text Box 68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42" name="Text Box 69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43" name="Text Box 70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44" name="Text Box 71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45" name="Text Box 72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46" name="Text Box 73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47" name="Text Box 74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48" name="Text Box 7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49" name="Text Box 76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0" name="Text Box 77"/>
          <p:cNvSpPr txBox="1">
            <a:spLocks noChangeArrowheads="1"/>
          </p:cNvSpPr>
          <p:nvPr/>
        </p:nvSpPr>
        <p:spPr bwMode="auto">
          <a:xfrm>
            <a:off x="3152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1" name="Text Box 78"/>
          <p:cNvSpPr txBox="1">
            <a:spLocks noChangeArrowheads="1"/>
          </p:cNvSpPr>
          <p:nvPr/>
        </p:nvSpPr>
        <p:spPr bwMode="auto">
          <a:xfrm>
            <a:off x="3152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2" name="Text Box 79"/>
          <p:cNvSpPr txBox="1">
            <a:spLocks noChangeArrowheads="1"/>
          </p:cNvSpPr>
          <p:nvPr/>
        </p:nvSpPr>
        <p:spPr bwMode="auto">
          <a:xfrm>
            <a:off x="3152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3" name="Text Box 80"/>
          <p:cNvSpPr txBox="1">
            <a:spLocks noChangeArrowheads="1"/>
          </p:cNvSpPr>
          <p:nvPr/>
        </p:nvSpPr>
        <p:spPr bwMode="auto">
          <a:xfrm>
            <a:off x="3152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4" name="Text Box 81"/>
          <p:cNvSpPr txBox="1">
            <a:spLocks noChangeArrowheads="1"/>
          </p:cNvSpPr>
          <p:nvPr/>
        </p:nvSpPr>
        <p:spPr bwMode="auto">
          <a:xfrm>
            <a:off x="3152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5" name="Text Box 82"/>
          <p:cNvSpPr txBox="1">
            <a:spLocks noChangeArrowheads="1"/>
          </p:cNvSpPr>
          <p:nvPr/>
        </p:nvSpPr>
        <p:spPr bwMode="auto">
          <a:xfrm>
            <a:off x="2924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6" name="Text Box 83"/>
          <p:cNvSpPr txBox="1">
            <a:spLocks noChangeArrowheads="1"/>
          </p:cNvSpPr>
          <p:nvPr/>
        </p:nvSpPr>
        <p:spPr bwMode="auto">
          <a:xfrm>
            <a:off x="2924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7" name="Text Box 84"/>
          <p:cNvSpPr txBox="1">
            <a:spLocks noChangeArrowheads="1"/>
          </p:cNvSpPr>
          <p:nvPr/>
        </p:nvSpPr>
        <p:spPr bwMode="auto">
          <a:xfrm>
            <a:off x="2924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8" name="Text Box 85"/>
          <p:cNvSpPr txBox="1">
            <a:spLocks noChangeArrowheads="1"/>
          </p:cNvSpPr>
          <p:nvPr/>
        </p:nvSpPr>
        <p:spPr bwMode="auto">
          <a:xfrm>
            <a:off x="2924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9" name="Text Box 86"/>
          <p:cNvSpPr txBox="1">
            <a:spLocks noChangeArrowheads="1"/>
          </p:cNvSpPr>
          <p:nvPr/>
        </p:nvSpPr>
        <p:spPr bwMode="auto">
          <a:xfrm>
            <a:off x="2924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60" name="Text Box 87"/>
          <p:cNvSpPr txBox="1">
            <a:spLocks noChangeArrowheads="1"/>
          </p:cNvSpPr>
          <p:nvPr/>
        </p:nvSpPr>
        <p:spPr bwMode="auto">
          <a:xfrm>
            <a:off x="3152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61" name="Text Box 88"/>
          <p:cNvSpPr txBox="1">
            <a:spLocks noChangeArrowheads="1"/>
          </p:cNvSpPr>
          <p:nvPr/>
        </p:nvSpPr>
        <p:spPr bwMode="auto">
          <a:xfrm>
            <a:off x="2924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62" name="Text Box 89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63" name="Text Box 90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64" name="Text Box 91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65" name="Text Box 92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66" name="Text Box 93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67" name="Text Box 94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68" name="Text Box 95"/>
          <p:cNvSpPr txBox="1">
            <a:spLocks noChangeArrowheads="1"/>
          </p:cNvSpPr>
          <p:nvPr/>
        </p:nvSpPr>
        <p:spPr bwMode="auto">
          <a:xfrm>
            <a:off x="3152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69" name="Text Box 96"/>
          <p:cNvSpPr txBox="1">
            <a:spLocks noChangeArrowheads="1"/>
          </p:cNvSpPr>
          <p:nvPr/>
        </p:nvSpPr>
        <p:spPr bwMode="auto">
          <a:xfrm>
            <a:off x="29241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70" name="Text Box 97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71" name="Text Box 98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72" name="Text Box 99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73" name="Text Box 100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74" name="Text Box 101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75" name="Text Box 102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76" name="Text Box 103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77" name="Text Box 104"/>
          <p:cNvSpPr txBox="1">
            <a:spLocks noChangeArrowheads="1"/>
          </p:cNvSpPr>
          <p:nvPr/>
        </p:nvSpPr>
        <p:spPr bwMode="auto">
          <a:xfrm>
            <a:off x="3676650" y="742950"/>
            <a:ext cx="76200" cy="19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78" name="Text Box 105"/>
          <p:cNvSpPr txBox="1">
            <a:spLocks noChangeArrowheads="1"/>
          </p:cNvSpPr>
          <p:nvPr/>
        </p:nvSpPr>
        <p:spPr bwMode="auto">
          <a:xfrm>
            <a:off x="3548589" y="698500"/>
            <a:ext cx="76200" cy="19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79" name="Text Box 106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80" name="Text Box 107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81" name="Text Box 108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82" name="Text Box 109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83" name="Text Box 110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84" name="Text Box 111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85" name="Text Box 112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86" name="Text Box 113"/>
          <p:cNvSpPr txBox="1">
            <a:spLocks noChangeArrowheads="1"/>
          </p:cNvSpPr>
          <p:nvPr/>
        </p:nvSpPr>
        <p:spPr bwMode="auto">
          <a:xfrm>
            <a:off x="45243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87" name="Text Box 114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88" name="Text Box 115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89" name="Text Box 116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90" name="Text Box 117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91" name="Text Box 118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92" name="Text Box 119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93" name="Text Box 120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94" name="Text Box 121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95" name="Text Box 122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96" name="Text Box 123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97" name="Text Box 124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98" name="Text Box 125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99" name="Text Box 126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0" name="Text Box 127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1" name="Text Box 128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2" name="Text Box 129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3" name="Text Box 130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4" name="Text Box 131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5" name="Text Box 132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6" name="Text Box 133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" name="Text Box 134"/>
          <p:cNvSpPr txBox="1">
            <a:spLocks noChangeArrowheads="1"/>
          </p:cNvSpPr>
          <p:nvPr/>
        </p:nvSpPr>
        <p:spPr bwMode="auto">
          <a:xfrm>
            <a:off x="77247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8" name="Text Box 13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9" name="Text Box 136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0" name="Text Box 137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1" name="Text Box 138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2" name="Text Box 139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3" name="Text Box 140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4" name="Text Box 141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5" name="Text Box 142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6" name="Text Box 143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7" name="Text Box 144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8" name="Text Box 14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9" name="Text Box 146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20" name="Text Box 147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21" name="Text Box 148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22" name="Text Box 149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23" name="Text Box 150"/>
          <p:cNvSpPr txBox="1">
            <a:spLocks noChangeArrowheads="1"/>
          </p:cNvSpPr>
          <p:nvPr/>
        </p:nvSpPr>
        <p:spPr bwMode="auto">
          <a:xfrm>
            <a:off x="9553575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24" name="Text Box 151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25" name="Text Box 152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26" name="Text Box 153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27" name="Text Box 154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28" name="Text Box 15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29" name="Text Box 156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30" name="Text Box 157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31" name="Text Box 158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32" name="Text Box 159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33" name="Text Box 160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34" name="Text Box 161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35" name="Text Box 162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36" name="Text Box 163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37" name="Text Box 164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38" name="Text Box 165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39" name="Text Box 166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40" name="Text Box 167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41" name="Text Box 168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42" name="Text Box 169"/>
          <p:cNvSpPr txBox="1">
            <a:spLocks noChangeArrowheads="1"/>
          </p:cNvSpPr>
          <p:nvPr/>
        </p:nvSpPr>
        <p:spPr bwMode="auto">
          <a:xfrm>
            <a:off x="9715500" y="552450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43" name="Text Box 170"/>
          <p:cNvSpPr txBox="1">
            <a:spLocks noChangeArrowheads="1"/>
          </p:cNvSpPr>
          <p:nvPr/>
        </p:nvSpPr>
        <p:spPr bwMode="auto">
          <a:xfrm>
            <a:off x="9923318" y="614795"/>
            <a:ext cx="76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44" name="Text Box 171"/>
          <p:cNvSpPr txBox="1">
            <a:spLocks noChangeArrowheads="1"/>
          </p:cNvSpPr>
          <p:nvPr/>
        </p:nvSpPr>
        <p:spPr bwMode="auto">
          <a:xfrm>
            <a:off x="9920894" y="625186"/>
            <a:ext cx="45719" cy="18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45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UPA – </a:t>
            </a: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UNIDADE DE PRONTO ATENDIMENTO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346" name="Group 189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63466" y="1092168"/>
          <a:ext cx="8598252" cy="2817812"/>
        </p:xfrm>
        <a:graphic>
          <a:graphicData uri="http://schemas.openxmlformats.org/drawingml/2006/table">
            <a:tbl>
              <a:tblPr/>
              <a:tblGrid>
                <a:gridCol w="2300963">
                  <a:extLst>
                    <a:ext uri="{9D8B030D-6E8A-4147-A177-3AD203B41FA5}"/>
                  </a:extLst>
                </a:gridCol>
                <a:gridCol w="927057">
                  <a:extLst>
                    <a:ext uri="{9D8B030D-6E8A-4147-A177-3AD203B41FA5}"/>
                  </a:extLst>
                </a:gridCol>
                <a:gridCol w="820659">
                  <a:extLst>
                    <a:ext uri="{9D8B030D-6E8A-4147-A177-3AD203B41FA5}"/>
                  </a:extLst>
                </a:gridCol>
                <a:gridCol w="978855">
                  <a:extLst>
                    <a:ext uri="{9D8B030D-6E8A-4147-A177-3AD203B41FA5}"/>
                  </a:extLst>
                </a:gridCol>
                <a:gridCol w="962056">
                  <a:extLst>
                    <a:ext uri="{9D8B030D-6E8A-4147-A177-3AD203B41FA5}"/>
                  </a:extLst>
                </a:gridCol>
                <a:gridCol w="1386205">
                  <a:extLst>
                    <a:ext uri="{9D8B030D-6E8A-4147-A177-3AD203B41FA5}"/>
                  </a:extLst>
                </a:gridCol>
                <a:gridCol w="1222457"/>
              </a:tblGrid>
              <a:tr h="28892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QUANTIDADE DE ATENDIMENTO POR MUNICÍPIO DE ORIGEM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79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MUNICÍPIO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Quadrimestre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ITANHAÉM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15.189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13.652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12.252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6.524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47.617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92%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MONGAGUÁ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0,34%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PERUÍBE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318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0,61%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PRAIA GRANDE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0,17%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SÃO PAULO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1.123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463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1.816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3,51%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OUTROS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1.141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409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191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1.741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3,56%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17.626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14.709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12.744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6.680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51.759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UPA – </a:t>
            </a: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UNIDADE DE PRONTO ATENDIMENTO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3" name="Picture 4081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" name="Group 189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99979" y="1603350"/>
          <a:ext cx="8580555" cy="1530989"/>
        </p:xfrm>
        <a:graphic>
          <a:graphicData uri="http://schemas.openxmlformats.org/drawingml/2006/table">
            <a:tbl>
              <a:tblPr/>
              <a:tblGrid>
                <a:gridCol w="1153089">
                  <a:extLst>
                    <a:ext uri="{9D8B030D-6E8A-4147-A177-3AD203B41FA5}"/>
                  </a:extLst>
                </a:gridCol>
                <a:gridCol w="505361">
                  <a:extLst>
                    <a:ext uri="{9D8B030D-6E8A-4147-A177-3AD203B41FA5}"/>
                  </a:extLst>
                </a:gridCol>
                <a:gridCol w="496860">
                  <a:extLst>
                    <a:ext uri="{9D8B030D-6E8A-4147-A177-3AD203B41FA5}"/>
                  </a:extLst>
                </a:gridCol>
                <a:gridCol w="544471">
                  <a:extLst>
                    <a:ext uri="{9D8B030D-6E8A-4147-A177-3AD203B41FA5}"/>
                  </a:extLst>
                </a:gridCol>
                <a:gridCol w="529167">
                  <a:extLst>
                    <a:ext uri="{9D8B030D-6E8A-4147-A177-3AD203B41FA5}"/>
                  </a:extLst>
                </a:gridCol>
                <a:gridCol w="483257">
                  <a:extLst>
                    <a:ext uri="{9D8B030D-6E8A-4147-A177-3AD203B41FA5}"/>
                  </a:extLst>
                </a:gridCol>
                <a:gridCol w="612614"/>
                <a:gridCol w="612614"/>
                <a:gridCol w="612614"/>
                <a:gridCol w="612614"/>
                <a:gridCol w="612614"/>
                <a:gridCol w="612614"/>
                <a:gridCol w="505361"/>
                <a:gridCol w="687305"/>
              </a:tblGrid>
              <a:tr h="328617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PROCEDIMENTOS DE RAIO-X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79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SET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DEZ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1.094</a:t>
                      </a:r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1.952</a:t>
                      </a:r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2.157</a:t>
                      </a:r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1.712</a:t>
                      </a:r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Média Diária</a:t>
                      </a: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Quad</a:t>
                      </a: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6.915</a:t>
                      </a:r>
                      <a:endParaRPr lang="pt-BR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Group 189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99979" y="3611565"/>
          <a:ext cx="8580555" cy="1530989"/>
        </p:xfrm>
        <a:graphic>
          <a:graphicData uri="http://schemas.openxmlformats.org/drawingml/2006/table">
            <a:tbl>
              <a:tblPr/>
              <a:tblGrid>
                <a:gridCol w="1153089">
                  <a:extLst>
                    <a:ext uri="{9D8B030D-6E8A-4147-A177-3AD203B41FA5}"/>
                  </a:extLst>
                </a:gridCol>
                <a:gridCol w="505361">
                  <a:extLst>
                    <a:ext uri="{9D8B030D-6E8A-4147-A177-3AD203B41FA5}"/>
                  </a:extLst>
                </a:gridCol>
                <a:gridCol w="496860">
                  <a:extLst>
                    <a:ext uri="{9D8B030D-6E8A-4147-A177-3AD203B41FA5}"/>
                  </a:extLst>
                </a:gridCol>
                <a:gridCol w="544471">
                  <a:extLst>
                    <a:ext uri="{9D8B030D-6E8A-4147-A177-3AD203B41FA5}"/>
                  </a:extLst>
                </a:gridCol>
                <a:gridCol w="529167">
                  <a:extLst>
                    <a:ext uri="{9D8B030D-6E8A-4147-A177-3AD203B41FA5}"/>
                  </a:extLst>
                </a:gridCol>
                <a:gridCol w="483257">
                  <a:extLst>
                    <a:ext uri="{9D8B030D-6E8A-4147-A177-3AD203B41FA5}"/>
                  </a:extLst>
                </a:gridCol>
                <a:gridCol w="612614"/>
                <a:gridCol w="612614"/>
                <a:gridCol w="612614"/>
                <a:gridCol w="612614"/>
                <a:gridCol w="612614"/>
                <a:gridCol w="612614"/>
                <a:gridCol w="505361"/>
                <a:gridCol w="687305"/>
              </a:tblGrid>
              <a:tr h="328617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PROCEDIMENTOS DE RAIO-X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79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SET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DEZ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Incidências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1.776</a:t>
                      </a:r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3.218</a:t>
                      </a:r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3.340</a:t>
                      </a:r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2.504</a:t>
                      </a:r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Média Diária</a:t>
                      </a: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pt-BR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pt-BR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  <a:endParaRPr lang="pt-BR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pt-BR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Quad</a:t>
                      </a: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10.838</a:t>
                      </a:r>
                      <a:endParaRPr lang="pt-BR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SAMU </a:t>
            </a: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REGIONAL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2291" name="Text Box 436"/>
          <p:cNvSpPr txBox="1">
            <a:spLocks noChangeArrowheads="1"/>
          </p:cNvSpPr>
          <p:nvPr/>
        </p:nvSpPr>
        <p:spPr bwMode="auto">
          <a:xfrm>
            <a:off x="4438650" y="3548063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 dirty="0">
                <a:latin typeface="Arial" charset="0"/>
              </a:rPr>
              <a:t>FONTE: Sistema de Informação Ambulatorial - SIA / DATASUS</a:t>
            </a:r>
          </a:p>
        </p:txBody>
      </p:sp>
      <p:sp>
        <p:nvSpPr>
          <p:cNvPr id="12292" name="Text Box 436"/>
          <p:cNvSpPr txBox="1">
            <a:spLocks noChangeArrowheads="1"/>
          </p:cNvSpPr>
          <p:nvPr/>
        </p:nvSpPr>
        <p:spPr bwMode="auto">
          <a:xfrm>
            <a:off x="4356100" y="6613525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>
                <a:latin typeface="Arial" charset="0"/>
              </a:rPr>
              <a:t>FONTE: Sistema Byte7</a:t>
            </a:r>
          </a:p>
        </p:txBody>
      </p:sp>
      <p:graphicFrame>
        <p:nvGraphicFramePr>
          <p:cNvPr id="12525" name="Group 23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19113" y="434975"/>
          <a:ext cx="7886753" cy="3168674"/>
        </p:xfrm>
        <a:graphic>
          <a:graphicData uri="http://schemas.openxmlformats.org/drawingml/2006/table">
            <a:tbl>
              <a:tblPr/>
              <a:tblGrid>
                <a:gridCol w="2483420">
                  <a:extLst>
                    <a:ext uri="{9D8B030D-6E8A-4147-A177-3AD203B41FA5}"/>
                  </a:extLst>
                </a:gridCol>
                <a:gridCol w="1197888">
                  <a:extLst>
                    <a:ext uri="{9D8B030D-6E8A-4147-A177-3AD203B41FA5}"/>
                  </a:extLst>
                </a:gridCol>
                <a:gridCol w="1288785">
                  <a:extLst>
                    <a:ext uri="{9D8B030D-6E8A-4147-A177-3AD203B41FA5}"/>
                  </a:extLst>
                </a:gridCol>
                <a:gridCol w="1065718">
                  <a:extLst>
                    <a:ext uri="{9D8B030D-6E8A-4147-A177-3AD203B41FA5}"/>
                  </a:extLst>
                </a:gridCol>
                <a:gridCol w="1065718">
                  <a:extLst>
                    <a:ext uri="{9D8B030D-6E8A-4147-A177-3AD203B41FA5}"/>
                  </a:extLst>
                </a:gridCol>
                <a:gridCol w="785224">
                  <a:extLst>
                    <a:ext uri="{9D8B030D-6E8A-4147-A177-3AD203B41FA5}"/>
                  </a:extLst>
                </a:gridCol>
              </a:tblGrid>
              <a:tr h="25236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PROCEDIMENTOS APROVADOS</a:t>
                      </a:r>
                    </a:p>
                  </a:txBody>
                  <a:tcPr marL="91439" marR="91439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Unidade</a:t>
                      </a:r>
                    </a:p>
                  </a:txBody>
                  <a:tcPr marL="91439" marR="91439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117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USA 50</a:t>
                      </a:r>
                    </a:p>
                  </a:txBody>
                  <a:tcPr marL="91439" marR="91439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129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USB 19</a:t>
                      </a:r>
                    </a:p>
                  </a:txBody>
                  <a:tcPr marL="91439" marR="91439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141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USB 15</a:t>
                      </a:r>
                    </a:p>
                  </a:txBody>
                  <a:tcPr marL="91439" marR="91439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USB 14</a:t>
                      </a:r>
                    </a:p>
                  </a:txBody>
                  <a:tcPr marL="91439" marR="91439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128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URAM 1 – </a:t>
                      </a:r>
                      <a:r>
                        <a:rPr kumimoji="0" lang="pt-B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Motolância</a:t>
                      </a: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URAM 2 – </a:t>
                      </a:r>
                      <a:r>
                        <a:rPr kumimoji="0" lang="pt-B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Motolância</a:t>
                      </a: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URAM 3 – </a:t>
                      </a:r>
                      <a:r>
                        <a:rPr kumimoji="0" lang="pt-B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Motolância</a:t>
                      </a: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Central de Regulação</a:t>
                      </a:r>
                    </a:p>
                  </a:txBody>
                  <a:tcPr marL="91439" marR="91439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18.122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14.831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17.117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50.070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39" marR="91439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18.729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15.328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17.696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51.753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90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9" marR="91439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36,19%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29,62%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34,19%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2522" name="Group 23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09575" y="3830638"/>
          <a:ext cx="8280400" cy="2787596"/>
        </p:xfrm>
        <a:graphic>
          <a:graphicData uri="http://schemas.openxmlformats.org/drawingml/2006/table">
            <a:tbl>
              <a:tblPr/>
              <a:tblGrid>
                <a:gridCol w="2559050">
                  <a:extLst>
                    <a:ext uri="{9D8B030D-6E8A-4147-A177-3AD203B41FA5}"/>
                  </a:extLst>
                </a:gridCol>
                <a:gridCol w="979488">
                  <a:extLst>
                    <a:ext uri="{9D8B030D-6E8A-4147-A177-3AD203B41FA5}"/>
                  </a:extLst>
                </a:gridCol>
                <a:gridCol w="1166812">
                  <a:extLst>
                    <a:ext uri="{9D8B030D-6E8A-4147-A177-3AD203B41FA5}"/>
                  </a:extLst>
                </a:gridCol>
                <a:gridCol w="1168400">
                  <a:extLst>
                    <a:ext uri="{9D8B030D-6E8A-4147-A177-3AD203B41FA5}"/>
                  </a:extLst>
                </a:gridCol>
                <a:gridCol w="1277938">
                  <a:extLst>
                    <a:ext uri="{9D8B030D-6E8A-4147-A177-3AD203B41FA5}"/>
                  </a:extLst>
                </a:gridCol>
                <a:gridCol w="1128712">
                  <a:extLst>
                    <a:ext uri="{9D8B030D-6E8A-4147-A177-3AD203B41FA5}"/>
                  </a:extLst>
                </a:gridCol>
              </a:tblGrid>
              <a:tr h="29848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Atendimento Pré-Hospitalar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5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Especialidade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7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Clinico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Neonatal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Obstétrico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Pediatria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Psiquiatria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9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Trauma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Não Informado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23465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7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27238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8" name="Picture 6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306388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SAMU </a:t>
            </a: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REGIONAL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3315" name="Text Box 436"/>
          <p:cNvSpPr txBox="1">
            <a:spLocks noChangeArrowheads="1"/>
          </p:cNvSpPr>
          <p:nvPr/>
        </p:nvSpPr>
        <p:spPr bwMode="auto">
          <a:xfrm>
            <a:off x="4060818" y="6313527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 dirty="0">
                <a:latin typeface="Arial" charset="0"/>
                <a:cs typeface="Arial" charset="0"/>
              </a:rPr>
              <a:t>FONTE: Sistema Sys4web</a:t>
            </a:r>
          </a:p>
        </p:txBody>
      </p:sp>
      <p:graphicFrame>
        <p:nvGraphicFramePr>
          <p:cNvPr id="13506" name="Group 19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03238" y="873125"/>
          <a:ext cx="8172450" cy="2475452"/>
        </p:xfrm>
        <a:graphic>
          <a:graphicData uri="http://schemas.openxmlformats.org/drawingml/2006/table">
            <a:tbl>
              <a:tblPr/>
              <a:tblGrid>
                <a:gridCol w="2525712">
                  <a:extLst>
                    <a:ext uri="{9D8B030D-6E8A-4147-A177-3AD203B41FA5}"/>
                  </a:extLst>
                </a:gridCol>
                <a:gridCol w="966788">
                  <a:extLst>
                    <a:ext uri="{9D8B030D-6E8A-4147-A177-3AD203B41FA5}"/>
                  </a:extLst>
                </a:gridCol>
                <a:gridCol w="1150937">
                  <a:extLst>
                    <a:ext uri="{9D8B030D-6E8A-4147-A177-3AD203B41FA5}"/>
                  </a:extLst>
                </a:gridCol>
                <a:gridCol w="1152525">
                  <a:extLst>
                    <a:ext uri="{9D8B030D-6E8A-4147-A177-3AD203B41FA5}"/>
                  </a:extLst>
                </a:gridCol>
                <a:gridCol w="1262063">
                  <a:extLst>
                    <a:ext uri="{9D8B030D-6E8A-4147-A177-3AD203B41FA5}"/>
                  </a:extLst>
                </a:gridCol>
                <a:gridCol w="1114425">
                  <a:extLst>
                    <a:ext uri="{9D8B030D-6E8A-4147-A177-3AD203B41FA5}"/>
                  </a:extLst>
                </a:gridCol>
              </a:tblGrid>
              <a:tr h="27425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de Chamadas por Município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3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280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Pedro de Toledo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Itariri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Peruíbe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Itanhaém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27238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Mongaguá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Praia Grande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49836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3383" name="Picture 359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507" name="Group 195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03238" y="3716338"/>
          <a:ext cx="8158481" cy="2605087"/>
        </p:xfrm>
        <a:graphic>
          <a:graphicData uri="http://schemas.openxmlformats.org/drawingml/2006/table">
            <a:tbl>
              <a:tblPr/>
              <a:tblGrid>
                <a:gridCol w="2721293">
                  <a:extLst>
                    <a:ext uri="{9D8B030D-6E8A-4147-A177-3AD203B41FA5}"/>
                  </a:extLst>
                </a:gridCol>
                <a:gridCol w="936625">
                  <a:extLst>
                    <a:ext uri="{9D8B030D-6E8A-4147-A177-3AD203B41FA5}"/>
                  </a:extLst>
                </a:gridCol>
                <a:gridCol w="1152525">
                  <a:extLst>
                    <a:ext uri="{9D8B030D-6E8A-4147-A177-3AD203B41FA5}"/>
                  </a:extLst>
                </a:gridCol>
                <a:gridCol w="977900">
                  <a:extLst>
                    <a:ext uri="{9D8B030D-6E8A-4147-A177-3AD203B41FA5}"/>
                  </a:extLst>
                </a:gridCol>
                <a:gridCol w="1258888">
                  <a:extLst>
                    <a:ext uri="{9D8B030D-6E8A-4147-A177-3AD203B41FA5}"/>
                  </a:extLst>
                </a:gridCol>
                <a:gridCol w="1111250">
                  <a:extLst>
                    <a:ext uri="{9D8B030D-6E8A-4147-A177-3AD203B41FA5}"/>
                  </a:extLst>
                </a:gridCol>
              </a:tblGrid>
              <a:tr h="33346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Tipo de Chamado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4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Tipo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50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Ligações  de Cidades Não 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Regionali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3479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Informação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25377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Regulação Médica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19442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Transferência / Internação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Transf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sem Regulação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Trotes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74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49836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78" name="Group 118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92083" y="1092168"/>
          <a:ext cx="8306435" cy="4410103"/>
        </p:xfrm>
        <a:graphic>
          <a:graphicData uri="http://schemas.openxmlformats.org/drawingml/2006/table">
            <a:tbl>
              <a:tblPr/>
              <a:tblGrid>
                <a:gridCol w="2906712">
                  <a:extLst>
                    <a:ext uri="{9D8B030D-6E8A-4147-A177-3AD203B41FA5}"/>
                  </a:extLst>
                </a:gridCol>
                <a:gridCol w="1051243">
                  <a:extLst>
                    <a:ext uri="{9D8B030D-6E8A-4147-A177-3AD203B41FA5}"/>
                  </a:extLst>
                </a:gridCol>
                <a:gridCol w="1150937">
                  <a:extLst>
                    <a:ext uri="{9D8B030D-6E8A-4147-A177-3AD203B41FA5}"/>
                  </a:extLst>
                </a:gridCol>
                <a:gridCol w="1109980">
                  <a:extLst>
                    <a:ext uri="{9D8B030D-6E8A-4147-A177-3AD203B41FA5}"/>
                  </a:extLst>
                </a:gridCol>
                <a:gridCol w="1150938">
                  <a:extLst>
                    <a:ext uri="{9D8B030D-6E8A-4147-A177-3AD203B41FA5}"/>
                  </a:extLst>
                </a:gridCol>
                <a:gridCol w="936625">
                  <a:extLst>
                    <a:ext uri="{9D8B030D-6E8A-4147-A177-3AD203B41FA5}"/>
                  </a:extLst>
                </a:gridCol>
              </a:tblGrid>
              <a:tr h="30482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EMPRESA: CENTRO INTEGRADO DE DIAGNÓSTICO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30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Tomografia de Crânio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Tomografia Cervical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Tomografia Lombo-Sacro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149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Tomografia da Face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Tomografia de Art. Membro Superior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Tomografia de Tórax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Tomografia de Art. Membro Inferior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Tomografia Abd. Superior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Tomografia Abd. Inferior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Tomografia Dorsal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Calibri"/>
                          <a:ea typeface="Calibri"/>
                          <a:cs typeface="Times New Roman"/>
                        </a:rPr>
                        <a:t>142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Calibri"/>
                          <a:ea typeface="Calibri"/>
                          <a:cs typeface="Times New Roman"/>
                        </a:rPr>
                        <a:t>151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Calibri"/>
                          <a:ea typeface="Calibri"/>
                          <a:cs typeface="Times New Roman"/>
                        </a:rPr>
                        <a:t>374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427" name="Text Box 436"/>
          <p:cNvSpPr txBox="1">
            <a:spLocks noChangeArrowheads="1"/>
          </p:cNvSpPr>
          <p:nvPr/>
        </p:nvSpPr>
        <p:spPr bwMode="auto">
          <a:xfrm>
            <a:off x="4248150" y="5481638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b" hangingPunct="1">
              <a:spcBef>
                <a:spcPct val="50000"/>
              </a:spcBef>
            </a:pPr>
            <a:r>
              <a:rPr lang="pt-BR" altLang="pt-BR" b="1" i="1" dirty="0">
                <a:latin typeface="Arial" charset="0"/>
                <a:cs typeface="Arial" charset="0"/>
              </a:rPr>
              <a:t>FONTE: Central Reguladora de Vagas - CRV</a:t>
            </a:r>
          </a:p>
        </p:txBody>
      </p:sp>
      <p:pic>
        <p:nvPicPr>
          <p:cNvPr id="14428" name="Picture 513" descr="imagem cop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51838" y="188913"/>
            <a:ext cx="59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306388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SERVIÇOS CONTRATADOS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18417</TotalTime>
  <Words>3398</Words>
  <Application>Microsoft Office PowerPoint</Application>
  <PresentationFormat>Apresentação na tela (4:3)</PresentationFormat>
  <Paragraphs>1702</Paragraphs>
  <Slides>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Concurso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1836</cp:revision>
  <dcterms:created xsi:type="dcterms:W3CDTF">2007-05-16T18:04:15Z</dcterms:created>
  <dcterms:modified xsi:type="dcterms:W3CDTF">2020-05-29T10:31:08Z</dcterms:modified>
</cp:coreProperties>
</file>